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65" r:id="rId2"/>
  </p:sldMasterIdLst>
  <p:notesMasterIdLst>
    <p:notesMasterId r:id="rId39"/>
  </p:notesMasterIdLst>
  <p:handoutMasterIdLst>
    <p:handoutMasterId r:id="rId40"/>
  </p:handoutMasterIdLst>
  <p:sldIdLst>
    <p:sldId id="508" r:id="rId3"/>
    <p:sldId id="509" r:id="rId4"/>
    <p:sldId id="510" r:id="rId5"/>
    <p:sldId id="511" r:id="rId6"/>
    <p:sldId id="512" r:id="rId7"/>
    <p:sldId id="513" r:id="rId8"/>
    <p:sldId id="456" r:id="rId9"/>
    <p:sldId id="506" r:id="rId10"/>
    <p:sldId id="473" r:id="rId11"/>
    <p:sldId id="472" r:id="rId12"/>
    <p:sldId id="501" r:id="rId13"/>
    <p:sldId id="502" r:id="rId14"/>
    <p:sldId id="503" r:id="rId15"/>
    <p:sldId id="475" r:id="rId16"/>
    <p:sldId id="481" r:id="rId17"/>
    <p:sldId id="480" r:id="rId18"/>
    <p:sldId id="507" r:id="rId19"/>
    <p:sldId id="494" r:id="rId20"/>
    <p:sldId id="495" r:id="rId21"/>
    <p:sldId id="496" r:id="rId22"/>
    <p:sldId id="497" r:id="rId23"/>
    <p:sldId id="498" r:id="rId24"/>
    <p:sldId id="482" r:id="rId25"/>
    <p:sldId id="484" r:id="rId26"/>
    <p:sldId id="488" r:id="rId27"/>
    <p:sldId id="489" r:id="rId28"/>
    <p:sldId id="490" r:id="rId29"/>
    <p:sldId id="499" r:id="rId30"/>
    <p:sldId id="505" r:id="rId31"/>
    <p:sldId id="515" r:id="rId32"/>
    <p:sldId id="516" r:id="rId33"/>
    <p:sldId id="514" r:id="rId34"/>
    <p:sldId id="491" r:id="rId35"/>
    <p:sldId id="492" r:id="rId36"/>
    <p:sldId id="493" r:id="rId37"/>
    <p:sldId id="500" r:id="rId38"/>
  </p:sldIdLst>
  <p:sldSz cx="12192000" cy="6858000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347C"/>
    <a:srgbClr val="58A7D8"/>
    <a:srgbClr val="B2B0AB"/>
    <a:srgbClr val="09A7C7"/>
    <a:srgbClr val="6080A8"/>
    <a:srgbClr val="CBB699"/>
    <a:srgbClr val="FFFFFF"/>
    <a:srgbClr val="8A00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2" autoAdjust="0"/>
    <p:restoredTop sz="96391" autoAdjust="0"/>
  </p:normalViewPr>
  <p:slideViewPr>
    <p:cSldViewPr snapToGrid="0">
      <p:cViewPr varScale="1">
        <p:scale>
          <a:sx n="111" d="100"/>
          <a:sy n="111" d="100"/>
        </p:scale>
        <p:origin x="4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283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6247" cy="498328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827" y="2"/>
            <a:ext cx="2946246" cy="498328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C4340199-4879-451B-BF66-4547B78FD7B2}" type="datetimeFigureOut">
              <a:rPr lang="ko-KR" altLang="en-US" smtClean="0"/>
              <a:t>2021-11-26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2" y="9428310"/>
            <a:ext cx="2946247" cy="498328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827" y="9428310"/>
            <a:ext cx="2946246" cy="498328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36827D7D-A946-42D4-A1D1-2105ABC4F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4793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60" cy="498055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8055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A2135182-69B9-444D-8B22-94ABD7F87D76}" type="datetimeFigureOut">
              <a:rPr lang="ko-KR" altLang="en-US" smtClean="0"/>
              <a:t>2021-11-26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39838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7"/>
            <a:ext cx="5438140" cy="3908614"/>
          </a:xfrm>
          <a:prstGeom prst="rect">
            <a:avLst/>
          </a:prstGeom>
        </p:spPr>
        <p:txBody>
          <a:bodyPr vert="horz" lIns="92108" tIns="46054" rIns="92108" bIns="46054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28586"/>
            <a:ext cx="2945660" cy="498054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6"/>
            <a:ext cx="2945660" cy="498054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916F61D6-724C-4D27-97F8-B81F64E2DB5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5363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821478" y="1124744"/>
            <a:ext cx="6528725" cy="46085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821478" y="0"/>
            <a:ext cx="6528725" cy="2606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821478" y="6597352"/>
            <a:ext cx="6528725" cy="2606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21478" y="3585971"/>
            <a:ext cx="6528725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ko-KR" altLang="en-US" dirty="0">
                <a:latin typeface="고려대학교B" panose="02020603020101020101" pitchFamily="18" charset="-127"/>
                <a:ea typeface="고려대학교B" panose="02020603020101020101" pitchFamily="18" charset="-127"/>
              </a:rPr>
              <a:t>간지</a:t>
            </a:r>
            <a:r>
              <a:rPr lang="en-US" altLang="ko-KR" dirty="0">
                <a:latin typeface="고려대학교B" panose="02020603020101020101" pitchFamily="18" charset="-127"/>
                <a:ea typeface="고려대학교B" panose="02020603020101020101" pitchFamily="18" charset="-127"/>
              </a:rPr>
              <a:t>. </a:t>
            </a:r>
            <a:r>
              <a:rPr lang="ko-KR" altLang="en-US" dirty="0">
                <a:latin typeface="고려대학교B" panose="02020603020101020101" pitchFamily="18" charset="-127"/>
                <a:ea typeface="고려대학교B" panose="02020603020101020101" pitchFamily="18" charset="-127"/>
              </a:rPr>
              <a:t>고려대학교</a:t>
            </a:r>
            <a:r>
              <a:rPr lang="en-US" altLang="ko-KR" dirty="0">
                <a:latin typeface="고려대학교B" panose="02020603020101020101" pitchFamily="18" charset="-127"/>
                <a:ea typeface="고려대학교B" panose="02020603020101020101" pitchFamily="18" charset="-127"/>
              </a:rPr>
              <a:t>B 27pt</a:t>
            </a:r>
            <a:endParaRPr lang="ko-KR" altLang="en-US" dirty="0">
              <a:latin typeface="고려대학교B" panose="02020603020101020101" pitchFamily="18" charset="-127"/>
              <a:ea typeface="고려대학교B" panose="02020603020101020101" pitchFamily="18" charset="-127"/>
            </a:endParaRP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821478" y="4659613"/>
            <a:ext cx="6528725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ko-KR" altLang="en-US" sz="1600" dirty="0">
                <a:latin typeface="고려대학교B" panose="02020603020101020101" pitchFamily="18" charset="-127"/>
                <a:ea typeface="고려대학교B" panose="02020603020101020101" pitchFamily="18" charset="-127"/>
              </a:rPr>
              <a:t>고려대학교 </a:t>
            </a:r>
            <a:r>
              <a:rPr lang="en-US" altLang="ko-KR" sz="1600" dirty="0">
                <a:latin typeface="고려대학교B" panose="02020603020101020101" pitchFamily="18" charset="-127"/>
                <a:ea typeface="고려대학교B" panose="02020603020101020101" pitchFamily="18" charset="-127"/>
              </a:rPr>
              <a:t>B 12pt</a:t>
            </a:r>
          </a:p>
        </p:txBody>
      </p:sp>
    </p:spTree>
    <p:extLst>
      <p:ext uri="{BB962C8B-B14F-4D97-AF65-F5344CB8AC3E}">
        <p14:creationId xmlns:p14="http://schemas.microsoft.com/office/powerpoint/2010/main" val="4081957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3"/>
          <p:cNvSpPr/>
          <p:nvPr userDrawn="1"/>
        </p:nvSpPr>
        <p:spPr>
          <a:xfrm flipH="1">
            <a:off x="-1" y="-8549"/>
            <a:ext cx="12192002" cy="6866549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sz="300"/>
          </a:p>
        </p:txBody>
      </p:sp>
      <p:sp>
        <p:nvSpPr>
          <p:cNvPr id="11" name="텍스트 개체 틀 10"/>
          <p:cNvSpPr>
            <a:spLocks noGrp="1"/>
          </p:cNvSpPr>
          <p:nvPr>
            <p:ph type="body" sz="quarter" idx="10" hasCustomPrompt="1"/>
          </p:nvPr>
        </p:nvSpPr>
        <p:spPr>
          <a:xfrm>
            <a:off x="1678518" y="2780928"/>
            <a:ext cx="8930217" cy="6477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3200" baseline="0">
                <a:solidFill>
                  <a:schemeClr val="accent3"/>
                </a:solidFill>
                <a:latin typeface="고려대학교B" panose="02020603020101020101" pitchFamily="18" charset="-127"/>
                <a:ea typeface="고려대학교B" panose="02020603020101020101" pitchFamily="18" charset="-127"/>
              </a:defRPr>
            </a:lvl1pPr>
            <a:lvl2pPr marL="457189" indent="0">
              <a:buFontTx/>
              <a:buNone/>
              <a:defRPr>
                <a:latin typeface="고려대학교B" panose="02020603020101020101" pitchFamily="18" charset="-127"/>
                <a:ea typeface="고려대학교B" panose="02020603020101020101" pitchFamily="18" charset="-127"/>
              </a:defRPr>
            </a:lvl2pPr>
            <a:lvl3pPr marL="914377" indent="0">
              <a:buFontTx/>
              <a:buNone/>
              <a:defRPr>
                <a:latin typeface="고려대학교B" panose="02020603020101020101" pitchFamily="18" charset="-127"/>
                <a:ea typeface="고려대학교B" panose="02020603020101020101" pitchFamily="18" charset="-127"/>
              </a:defRPr>
            </a:lvl3pPr>
            <a:lvl4pPr marL="1371566" indent="0">
              <a:buFontTx/>
              <a:buNone/>
              <a:defRPr>
                <a:latin typeface="고려대학교B" panose="02020603020101020101" pitchFamily="18" charset="-127"/>
                <a:ea typeface="고려대학교B" panose="02020603020101020101" pitchFamily="18" charset="-127"/>
              </a:defRPr>
            </a:lvl4pPr>
            <a:lvl5pPr marL="1828754" indent="0">
              <a:buFontTx/>
              <a:buNone/>
              <a:defRPr>
                <a:latin typeface="고려대학교B" panose="02020603020101020101" pitchFamily="18" charset="-127"/>
                <a:ea typeface="고려대학교B" panose="02020603020101020101" pitchFamily="18" charset="-127"/>
              </a:defRPr>
            </a:lvl5pPr>
          </a:lstStyle>
          <a:p>
            <a:pPr lvl="0"/>
            <a:r>
              <a:rPr lang="en-US" altLang="ko-KR" dirty="0"/>
              <a:t>PPT Template Type _ 1</a:t>
            </a:r>
          </a:p>
        </p:txBody>
      </p:sp>
      <p:sp>
        <p:nvSpPr>
          <p:cNvPr id="23" name="텍스트 개체 틀 16"/>
          <p:cNvSpPr>
            <a:spLocks noGrp="1"/>
          </p:cNvSpPr>
          <p:nvPr>
            <p:ph type="body" sz="quarter" idx="13" hasCustomPrompt="1"/>
          </p:nvPr>
        </p:nvSpPr>
        <p:spPr>
          <a:xfrm>
            <a:off x="3023278" y="3645024"/>
            <a:ext cx="6240693" cy="86409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000" baseline="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1pPr>
            <a:lvl2pPr>
              <a:defRPr>
                <a:latin typeface="고려대학교B" panose="02020603020101020101" pitchFamily="18" charset="-127"/>
                <a:ea typeface="고려대학교B" panose="02020603020101020101" pitchFamily="18" charset="-127"/>
              </a:defRPr>
            </a:lvl2pPr>
            <a:lvl3pPr>
              <a:defRPr>
                <a:latin typeface="고려대학교B" panose="02020603020101020101" pitchFamily="18" charset="-127"/>
                <a:ea typeface="고려대학교B" panose="02020603020101020101" pitchFamily="18" charset="-127"/>
              </a:defRPr>
            </a:lvl3pPr>
            <a:lvl4pPr>
              <a:defRPr>
                <a:latin typeface="고려대학교B" panose="02020603020101020101" pitchFamily="18" charset="-127"/>
                <a:ea typeface="고려대학교B" panose="02020603020101020101" pitchFamily="18" charset="-127"/>
              </a:defRPr>
            </a:lvl4pPr>
            <a:lvl5pPr>
              <a:defRPr>
                <a:latin typeface="고려대학교B" panose="02020603020101020101" pitchFamily="18" charset="-127"/>
                <a:ea typeface="고려대학교B" panose="02020603020101020101" pitchFamily="18" charset="-127"/>
              </a:defRPr>
            </a:lvl5pPr>
          </a:lstStyle>
          <a:p>
            <a:r>
              <a:rPr lang="ko-KR" altLang="en-US" dirty="0"/>
              <a:t>사진 및 글의 내용이 많은 경우에 </a:t>
            </a:r>
            <a:endParaRPr lang="en-US" altLang="ko-KR" dirty="0"/>
          </a:p>
          <a:p>
            <a:r>
              <a:rPr lang="ko-KR" altLang="en-US" dirty="0"/>
              <a:t>사용하기 적합합니다</a:t>
            </a:r>
            <a:r>
              <a:rPr lang="en-US" altLang="ko-K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7030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535719" y="2948947"/>
            <a:ext cx="7424631" cy="884419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267" b="1" baseline="0">
                <a:solidFill>
                  <a:schemeClr val="bg1"/>
                </a:solidFill>
                <a:latin typeface="+mj-lt"/>
                <a:ea typeface="고려대학교B" panose="02020603020101020101" pitchFamily="18" charset="-127"/>
                <a:cs typeface="Arial" pitchFamily="34" charset="0"/>
              </a:defRPr>
            </a:lvl1pPr>
          </a:lstStyle>
          <a:p>
            <a:r>
              <a:rPr lang="ko-KR" altLang="en-US" sz="4267" spc="-200" dirty="0">
                <a:latin typeface="고려대학교B" panose="02020603020101020101" pitchFamily="18" charset="-127"/>
                <a:ea typeface="고려대학교B" panose="02020603020101020101" pitchFamily="18" charset="-127"/>
              </a:rPr>
              <a:t>제목 </a:t>
            </a:r>
            <a:r>
              <a:rPr lang="en-US" altLang="ko-KR" sz="4267" spc="-200" dirty="0">
                <a:latin typeface="고려대학교B" panose="02020603020101020101" pitchFamily="18" charset="-127"/>
                <a:ea typeface="고려대학교B" panose="02020603020101020101" pitchFamily="18" charset="-127"/>
              </a:rPr>
              <a:t>_ </a:t>
            </a:r>
            <a:r>
              <a:rPr lang="ko-KR" altLang="en-US" sz="4267" spc="-200" dirty="0">
                <a:latin typeface="고려대학교B" panose="02020603020101020101" pitchFamily="18" charset="-127"/>
                <a:ea typeface="고려대학교B" panose="02020603020101020101" pitchFamily="18" charset="-127"/>
              </a:rPr>
              <a:t>고려대학교</a:t>
            </a:r>
            <a:r>
              <a:rPr lang="en-US" altLang="ko-KR" sz="4267" spc="-200" dirty="0">
                <a:latin typeface="고려대학교B" panose="02020603020101020101" pitchFamily="18" charset="-127"/>
                <a:ea typeface="고려대학교B" panose="02020603020101020101" pitchFamily="18" charset="-127"/>
              </a:rPr>
              <a:t>B 32pt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535523" y="3833365"/>
            <a:ext cx="7424827" cy="363723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2133" b="0" baseline="0">
                <a:solidFill>
                  <a:schemeClr val="bg1"/>
                </a:solidFill>
                <a:latin typeface="+mj-lt"/>
                <a:ea typeface="고려대학교B" panose="02020603020101020101" pitchFamily="18" charset="-127"/>
                <a:cs typeface="Arial" pitchFamily="34" charset="0"/>
              </a:defRPr>
            </a:lvl1pPr>
          </a:lstStyle>
          <a:p>
            <a:pPr>
              <a:defRPr/>
            </a:pPr>
            <a:r>
              <a:rPr lang="ko-KR" altLang="en-US" sz="1600" dirty="0">
                <a:latin typeface="고려대학교B" panose="02020603020101020101" pitchFamily="18" charset="-127"/>
                <a:ea typeface="고려대학교B" panose="02020603020101020101" pitchFamily="18" charset="-127"/>
              </a:rPr>
              <a:t>추가 글 </a:t>
            </a:r>
            <a:r>
              <a:rPr lang="ko-KR" altLang="en-US" sz="1600" dirty="0" err="1">
                <a:latin typeface="고려대학교B" panose="02020603020101020101" pitchFamily="18" charset="-127"/>
                <a:ea typeface="고려대학교B" panose="02020603020101020101" pitchFamily="18" charset="-127"/>
              </a:rPr>
              <a:t>기재시</a:t>
            </a:r>
            <a:r>
              <a:rPr lang="en-US" altLang="ko-KR" sz="1600" dirty="0">
                <a:latin typeface="고려대학교B" panose="02020603020101020101" pitchFamily="18" charset="-127"/>
                <a:ea typeface="고려대학교B" panose="02020603020101020101" pitchFamily="18" charset="-127"/>
              </a:rPr>
              <a:t>, </a:t>
            </a:r>
            <a:r>
              <a:rPr lang="ko-KR" altLang="en-US" sz="1600" dirty="0">
                <a:latin typeface="고려대학교B" panose="02020603020101020101" pitchFamily="18" charset="-127"/>
                <a:ea typeface="고려대학교B" panose="02020603020101020101" pitchFamily="18" charset="-127"/>
              </a:rPr>
              <a:t>고려대학교 </a:t>
            </a:r>
            <a:r>
              <a:rPr lang="en-US" altLang="ko-KR" sz="1600" dirty="0">
                <a:latin typeface="고려대학교B" panose="02020603020101020101" pitchFamily="18" charset="-127"/>
                <a:ea typeface="고려대학교B" panose="02020603020101020101" pitchFamily="18" charset="-127"/>
              </a:rPr>
              <a:t>B </a:t>
            </a:r>
            <a:r>
              <a:rPr lang="ko-KR" altLang="en-US" sz="1600" dirty="0">
                <a:latin typeface="고려대학교B" panose="02020603020101020101" pitchFamily="18" charset="-127"/>
                <a:ea typeface="고려대학교B" panose="02020603020101020101" pitchFamily="18" charset="-127"/>
              </a:rPr>
              <a:t>서체</a:t>
            </a:r>
            <a:r>
              <a:rPr lang="en-US" altLang="ko-KR" sz="1600" dirty="0">
                <a:latin typeface="고려대학교B" panose="02020603020101020101" pitchFamily="18" charset="-127"/>
                <a:ea typeface="고려대학교B" panose="02020603020101020101" pitchFamily="18" charset="-127"/>
              </a:rPr>
              <a:t>, 12pt </a:t>
            </a:r>
            <a:r>
              <a:rPr lang="ko-KR" altLang="en-US" sz="1600" dirty="0">
                <a:latin typeface="고려대학교B" panose="02020603020101020101" pitchFamily="18" charset="-127"/>
                <a:ea typeface="고려대학교B" panose="02020603020101020101" pitchFamily="18" charset="-127"/>
              </a:rPr>
              <a:t>사용</a:t>
            </a:r>
            <a:r>
              <a:rPr lang="en-US" altLang="ko-KR" sz="1600" dirty="0">
                <a:latin typeface="고려대학교B" panose="02020603020101020101" pitchFamily="18" charset="-127"/>
                <a:ea typeface="고려대학교B" panose="0202060302010102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2449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762991"/>
            <a:ext cx="12192000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97" y="5531075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4175789" y="1316765"/>
            <a:ext cx="3810457" cy="29311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352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12"/>
          <p:cNvSpPr>
            <a:spLocks noGrp="1"/>
          </p:cNvSpPr>
          <p:nvPr>
            <p:ph type="body" sz="quarter" idx="18" hasCustomPrompt="1"/>
          </p:nvPr>
        </p:nvSpPr>
        <p:spPr>
          <a:xfrm>
            <a:off x="237070" y="186226"/>
            <a:ext cx="11760201" cy="5609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aseline="0">
                <a:solidFill>
                  <a:schemeClr val="accent3"/>
                </a:solidFill>
                <a:latin typeface="고려대학교B" panose="02020603020101020101" pitchFamily="18" charset="-127"/>
                <a:ea typeface="고려대학교B" panose="02020603020101020101" pitchFamily="18" charset="-127"/>
              </a:defRPr>
            </a:lvl1pPr>
            <a:lvl2pPr marL="457178" indent="0">
              <a:buNone/>
              <a:defRPr>
                <a:latin typeface="고려대학교B" panose="02020603020101020101" pitchFamily="18" charset="-127"/>
                <a:ea typeface="고려대학교B" panose="02020603020101020101" pitchFamily="18" charset="-127"/>
              </a:defRPr>
            </a:lvl2pPr>
            <a:lvl3pPr marL="914354" indent="0">
              <a:buNone/>
              <a:defRPr>
                <a:latin typeface="고려대학교B" panose="02020603020101020101" pitchFamily="18" charset="-127"/>
                <a:ea typeface="고려대학교B" panose="02020603020101020101" pitchFamily="18" charset="-127"/>
              </a:defRPr>
            </a:lvl3pPr>
            <a:lvl4pPr marL="1371532" indent="0">
              <a:buNone/>
              <a:defRPr>
                <a:latin typeface="고려대학교B" panose="02020603020101020101" pitchFamily="18" charset="-127"/>
                <a:ea typeface="고려대학교B" panose="02020603020101020101" pitchFamily="18" charset="-127"/>
              </a:defRPr>
            </a:lvl4pPr>
            <a:lvl5pPr marL="1828709" indent="0">
              <a:buNone/>
              <a:defRPr>
                <a:latin typeface="고려대학교B" panose="02020603020101020101" pitchFamily="18" charset="-127"/>
                <a:ea typeface="고려대학교B" panose="02020603020101020101" pitchFamily="18" charset="-127"/>
              </a:defRPr>
            </a:lvl5pPr>
          </a:lstStyle>
          <a:p>
            <a:pPr lvl="0"/>
            <a:r>
              <a:rPr lang="ko-KR" altLang="en-US" dirty="0"/>
              <a:t>제목</a:t>
            </a:r>
            <a:r>
              <a:rPr lang="en-US" altLang="ko-KR" dirty="0"/>
              <a:t> _ </a:t>
            </a:r>
            <a:r>
              <a:rPr lang="ko-KR" altLang="en-US" dirty="0"/>
              <a:t>고려대학교</a:t>
            </a:r>
            <a:r>
              <a:rPr lang="en-US" altLang="ko-KR" dirty="0"/>
              <a:t>B 24pt</a:t>
            </a:r>
            <a:endParaRPr lang="ko-KR" altLang="en-US" dirty="0"/>
          </a:p>
        </p:txBody>
      </p:sp>
      <p:sp>
        <p:nvSpPr>
          <p:cNvPr id="4" name="텍스트 개체 틀 9"/>
          <p:cNvSpPr>
            <a:spLocks noGrp="1"/>
          </p:cNvSpPr>
          <p:nvPr>
            <p:ph type="body" sz="quarter" idx="17" hasCustomPrompt="1"/>
          </p:nvPr>
        </p:nvSpPr>
        <p:spPr>
          <a:xfrm>
            <a:off x="237070" y="843220"/>
            <a:ext cx="11760201" cy="8575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1pPr>
            <a:lvl2pPr marL="457178" indent="0">
              <a:buNone/>
              <a:defRPr sz="2133">
                <a:latin typeface="고려대학교M" panose="02020603020101020101" pitchFamily="18" charset="-127"/>
                <a:ea typeface="고려대학교M" panose="02020603020101020101" pitchFamily="18" charset="-127"/>
              </a:defRPr>
            </a:lvl2pPr>
            <a:lvl3pPr marL="914354" indent="0">
              <a:buNone/>
              <a:defRPr sz="16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3pPr>
            <a:lvl4pPr marL="1371532" indent="0">
              <a:buNone/>
              <a:defRPr sz="1467">
                <a:latin typeface="고려대학교M" panose="02020603020101020101" pitchFamily="18" charset="-127"/>
                <a:ea typeface="고려대학교M" panose="02020603020101020101" pitchFamily="18" charset="-127"/>
              </a:defRPr>
            </a:lvl4pPr>
            <a:lvl5pPr marL="1828709" indent="0">
              <a:buNone/>
              <a:defRPr sz="1467">
                <a:latin typeface="고려대학교M" panose="02020603020101020101" pitchFamily="18" charset="-127"/>
                <a:ea typeface="고려대학교M" panose="02020603020101020101" pitchFamily="18" charset="-127"/>
              </a:defRPr>
            </a:lvl5pPr>
          </a:lstStyle>
          <a:p>
            <a:pPr lvl="0"/>
            <a:r>
              <a:rPr lang="ko-KR" altLang="en-US" dirty="0"/>
              <a:t>본 </a:t>
            </a:r>
            <a:r>
              <a:rPr lang="en-US" altLang="ko-KR" dirty="0"/>
              <a:t>PPT</a:t>
            </a:r>
            <a:r>
              <a:rPr lang="ko-KR" altLang="en-US" dirty="0"/>
              <a:t>는 고려대학교 서체를 기본으로 사용합니다</a:t>
            </a:r>
            <a:r>
              <a:rPr lang="en-US" altLang="ko-KR" dirty="0"/>
              <a:t>. </a:t>
            </a:r>
            <a:r>
              <a:rPr lang="ko-KR" altLang="en-US" dirty="0"/>
              <a:t>본문은 고려대학교</a:t>
            </a:r>
            <a:r>
              <a:rPr lang="en-US" altLang="ko-KR" dirty="0"/>
              <a:t>M </a:t>
            </a:r>
            <a:r>
              <a:rPr lang="ko-KR" altLang="en-US" dirty="0"/>
              <a:t>서체로 작업해 주시기 바랍니다</a:t>
            </a:r>
            <a:r>
              <a:rPr lang="en-US" altLang="ko-KR" dirty="0"/>
              <a:t>. </a:t>
            </a:r>
            <a:r>
              <a:rPr lang="ko-KR" altLang="en-US" dirty="0"/>
              <a:t>제목 </a:t>
            </a:r>
            <a:r>
              <a:rPr lang="en-US" altLang="ko-KR" dirty="0"/>
              <a:t>24pt, </a:t>
            </a:r>
            <a:r>
              <a:rPr lang="ko-KR" altLang="en-US" dirty="0"/>
              <a:t>소제목</a:t>
            </a:r>
            <a:r>
              <a:rPr lang="en-US" altLang="ko-KR" dirty="0"/>
              <a:t>16pt</a:t>
            </a:r>
            <a:r>
              <a:rPr lang="ko-KR" altLang="en-US" dirty="0"/>
              <a:t>는 지켜주시되 본문에 들어가는 내용의 서체 사이즈는 </a:t>
            </a:r>
            <a:r>
              <a:rPr lang="en-US" altLang="ko-KR" dirty="0"/>
              <a:t>12~9pt</a:t>
            </a:r>
            <a:r>
              <a:rPr lang="ko-KR" altLang="en-US" dirty="0"/>
              <a:t>에서 사용하시기 바랍니다</a:t>
            </a:r>
            <a:r>
              <a:rPr lang="en-US" altLang="ko-KR" dirty="0"/>
              <a:t>. </a:t>
            </a:r>
            <a:r>
              <a:rPr lang="ko-KR" altLang="en-US" dirty="0"/>
              <a:t>로고와 아이콘 및 단과대학 상징은 첨부한 이미지를 활용할 수 있습니다</a:t>
            </a:r>
            <a:r>
              <a:rPr lang="en-US" altLang="ko-KR" dirty="0"/>
              <a:t>. </a:t>
            </a:r>
          </a:p>
        </p:txBody>
      </p:sp>
      <p:sp>
        <p:nvSpPr>
          <p:cNvPr id="7" name="텍스트 개체 틀 9"/>
          <p:cNvSpPr>
            <a:spLocks noGrp="1"/>
          </p:cNvSpPr>
          <p:nvPr>
            <p:ph type="body" sz="quarter" idx="19" hasCustomPrompt="1"/>
          </p:nvPr>
        </p:nvSpPr>
        <p:spPr>
          <a:xfrm>
            <a:off x="237070" y="1796819"/>
            <a:ext cx="11760201" cy="288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0">
                <a:solidFill>
                  <a:schemeClr val="accent2"/>
                </a:solidFill>
                <a:latin typeface="고려대학교M" panose="02020603020101020101" pitchFamily="18" charset="-127"/>
                <a:ea typeface="고려대학교M" panose="02020603020101020101" pitchFamily="18" charset="-127"/>
              </a:defRPr>
            </a:lvl1pPr>
            <a:lvl2pPr marL="457178" indent="0">
              <a:buNone/>
              <a:defRPr sz="2133">
                <a:latin typeface="고려대학교M" panose="02020603020101020101" pitchFamily="18" charset="-127"/>
                <a:ea typeface="고려대학교M" panose="02020603020101020101" pitchFamily="18" charset="-127"/>
              </a:defRPr>
            </a:lvl2pPr>
            <a:lvl3pPr marL="914354" indent="0">
              <a:buNone/>
              <a:defRPr sz="16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3pPr>
            <a:lvl4pPr marL="1371532" indent="0">
              <a:buNone/>
              <a:defRPr sz="1467">
                <a:latin typeface="고려대학교M" panose="02020603020101020101" pitchFamily="18" charset="-127"/>
                <a:ea typeface="고려대학교M" panose="02020603020101020101" pitchFamily="18" charset="-127"/>
              </a:defRPr>
            </a:lvl4pPr>
            <a:lvl5pPr marL="1828709" indent="0">
              <a:buNone/>
              <a:defRPr sz="1467">
                <a:latin typeface="고려대학교M" panose="02020603020101020101" pitchFamily="18" charset="-127"/>
                <a:ea typeface="고려대학교M" panose="02020603020101020101" pitchFamily="18" charset="-127"/>
              </a:defRPr>
            </a:lvl5pPr>
          </a:lstStyle>
          <a:p>
            <a:pPr lvl="0"/>
            <a:r>
              <a:rPr lang="en-US" altLang="ko-KR" dirty="0"/>
              <a:t>* </a:t>
            </a:r>
            <a:r>
              <a:rPr lang="ko-KR" altLang="en-US" dirty="0"/>
              <a:t>캡션을 제외한 본문의 최소 사이즈는 </a:t>
            </a:r>
            <a:r>
              <a:rPr lang="en-US" altLang="ko-KR" dirty="0"/>
              <a:t>9pt</a:t>
            </a:r>
            <a:r>
              <a:rPr lang="ko-KR" altLang="en-US" dirty="0"/>
              <a:t>로 지정합니다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27702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Layout">
  <p:cSld name="Basic Layou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0" y="6405331"/>
            <a:ext cx="12192000" cy="45266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1800" dirty="0">
              <a:solidFill>
                <a:prstClr val="white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237070" y="186226"/>
            <a:ext cx="11760201" cy="560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70" marR="0" lvl="0" indent="-304784" algn="ctr" rtl="0">
              <a:spcBef>
                <a:spcPts val="64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667" b="1" i="0" u="none" strike="noStrike" cap="none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  <a:cs typeface="Arial"/>
                <a:sym typeface="Arial"/>
              </a:defRPr>
            </a:lvl1pPr>
            <a:lvl2pPr marL="1219140" marR="0" lvl="1" indent="-30478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09" marR="0" lvl="2" indent="-30478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278" marR="0" lvl="3" indent="-30478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848" marR="0" lvl="4" indent="-30478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418" marR="0" lvl="5" indent="-43177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6987" marR="0" lvl="6" indent="-43177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557" marR="0" lvl="7" indent="-43177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126" marR="0" lvl="8" indent="-43177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237070" y="843220"/>
            <a:ext cx="11760201" cy="857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70" marR="0" lvl="0" indent="-304784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40" marR="0" lvl="1" indent="-304784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09" marR="0" lvl="2" indent="-304784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278" marR="0" lvl="3" indent="-304784" algn="l" rtl="0">
              <a:spcBef>
                <a:spcPts val="29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848" marR="0" lvl="4" indent="-304784" algn="l" rtl="0">
              <a:spcBef>
                <a:spcPts val="29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418" marR="0" lvl="5" indent="-43177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6987" marR="0" lvl="6" indent="-43177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557" marR="0" lvl="7" indent="-43177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126" marR="0" lvl="8" indent="-43177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3"/>
          </p:nvPr>
        </p:nvSpPr>
        <p:spPr>
          <a:xfrm>
            <a:off x="237070" y="1796819"/>
            <a:ext cx="11760201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70" marR="0" lvl="0" indent="-304784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Arial"/>
              <a:buNone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40" marR="0" lvl="1" indent="-304784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09" marR="0" lvl="2" indent="-304784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278" marR="0" lvl="3" indent="-304784" algn="l" rtl="0">
              <a:spcBef>
                <a:spcPts val="29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848" marR="0" lvl="4" indent="-304784" algn="l" rtl="0">
              <a:spcBef>
                <a:spcPts val="29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418" marR="0" lvl="5" indent="-43177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6987" marR="0" lvl="6" indent="-43177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557" marR="0" lvl="7" indent="-43177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126" marR="0" lvl="8" indent="-43177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599745-0856-4BC1-8734-D1CE9CC7C92A}"/>
              </a:ext>
            </a:extLst>
          </p:cNvPr>
          <p:cNvSpPr txBox="1"/>
          <p:nvPr userDrawn="1"/>
        </p:nvSpPr>
        <p:spPr>
          <a:xfrm>
            <a:off x="143339" y="6481693"/>
            <a:ext cx="6096000" cy="297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333" b="1" spc="-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에너지신산업 </a:t>
            </a:r>
            <a:r>
              <a:rPr lang="ko-KR" altLang="en-US" sz="1333" b="1" spc="-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1333" b="1" spc="-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『</a:t>
            </a:r>
            <a:r>
              <a:rPr lang="ko-KR" altLang="en-US" sz="1333" b="1" spc="-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디지털 신기술 인재양성 혁신공유대학 사업</a:t>
            </a:r>
            <a:r>
              <a:rPr lang="en-US" altLang="ko-KR" sz="1333" b="1" spc="-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』</a:t>
            </a:r>
          </a:p>
        </p:txBody>
      </p:sp>
    </p:spTree>
    <p:extLst>
      <p:ext uri="{BB962C8B-B14F-4D97-AF65-F5344CB8AC3E}">
        <p14:creationId xmlns:p14="http://schemas.microsoft.com/office/powerpoint/2010/main" val="1233815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A1DEF13-559A-4F83-AE46-F326AA6B6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2817C8F-76F8-4BC8-8F84-57038DEC96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5D5067B-E4A9-4D3A-BE0E-A531173E8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9175D-F4A1-4818-AC53-D48F15736D78}" type="datetimeFigureOut">
              <a:rPr lang="ko-KR" altLang="en-US" smtClean="0"/>
              <a:t>2021-11-26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B5AB5B7-492B-4ADE-B221-BCE120F2E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55EA23A-28F5-4252-839D-7AD9BCC21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6AD6-84CB-4F93-AC04-FFBE895F42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5675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545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hf sldNum="0" hdr="0" ftr="0"/>
  <p:txStyles>
    <p:titleStyle>
      <a:lvl1pPr algn="ctr" defTabSz="91437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2087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p:hf sldNum="0" hdr="0" ftr="0"/>
  <p:txStyles>
    <p:titleStyle>
      <a:lvl1pPr algn="ctr" defTabSz="914354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914354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defTabSz="914354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5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13" Type="http://schemas.openxmlformats.org/officeDocument/2006/relationships/image" Target="../media/image42.png"/><Relationship Id="rId18" Type="http://schemas.openxmlformats.org/officeDocument/2006/relationships/image" Target="../media/image47.jpeg"/><Relationship Id="rId3" Type="http://schemas.openxmlformats.org/officeDocument/2006/relationships/image" Target="../media/image35.png"/><Relationship Id="rId21" Type="http://schemas.openxmlformats.org/officeDocument/2006/relationships/image" Target="../media/image50.gif"/><Relationship Id="rId7" Type="http://schemas.openxmlformats.org/officeDocument/2006/relationships/image" Target="../media/image5.emf"/><Relationship Id="rId12" Type="http://schemas.openxmlformats.org/officeDocument/2006/relationships/image" Target="../media/image41.jpeg"/><Relationship Id="rId17" Type="http://schemas.openxmlformats.org/officeDocument/2006/relationships/image" Target="../media/image46.jpeg"/><Relationship Id="rId2" Type="http://schemas.openxmlformats.org/officeDocument/2006/relationships/image" Target="../media/image34.png"/><Relationship Id="rId16" Type="http://schemas.openxmlformats.org/officeDocument/2006/relationships/image" Target="../media/image45.jpeg"/><Relationship Id="rId20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emf"/><Relationship Id="rId11" Type="http://schemas.openxmlformats.org/officeDocument/2006/relationships/image" Target="../media/image40.png"/><Relationship Id="rId24" Type="http://schemas.openxmlformats.org/officeDocument/2006/relationships/image" Target="../media/image53.jpeg"/><Relationship Id="rId5" Type="http://schemas.openxmlformats.org/officeDocument/2006/relationships/image" Target="../media/image3.emf"/><Relationship Id="rId15" Type="http://schemas.openxmlformats.org/officeDocument/2006/relationships/image" Target="../media/image44.jpeg"/><Relationship Id="rId23" Type="http://schemas.openxmlformats.org/officeDocument/2006/relationships/image" Target="../media/image52.jpeg"/><Relationship Id="rId10" Type="http://schemas.openxmlformats.org/officeDocument/2006/relationships/image" Target="../media/image39.emf"/><Relationship Id="rId19" Type="http://schemas.openxmlformats.org/officeDocument/2006/relationships/image" Target="../media/image48.png"/><Relationship Id="rId4" Type="http://schemas.openxmlformats.org/officeDocument/2006/relationships/image" Target="../media/image36.jpeg"/><Relationship Id="rId9" Type="http://schemas.openxmlformats.org/officeDocument/2006/relationships/image" Target="../media/image38.jpeg"/><Relationship Id="rId14" Type="http://schemas.openxmlformats.org/officeDocument/2006/relationships/image" Target="../media/image43.png"/><Relationship Id="rId22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.png"/><Relationship Id="rId4" Type="http://schemas.openxmlformats.org/officeDocument/2006/relationships/image" Target="../media/image6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B6EDF508-2733-4C64-9E25-5F839C90A8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" t="11715" r="72596" b="12696"/>
          <a:stretch/>
        </p:blipFill>
        <p:spPr>
          <a:xfrm>
            <a:off x="5707435" y="1839120"/>
            <a:ext cx="932800" cy="1134673"/>
          </a:xfrm>
          <a:prstGeom prst="rect">
            <a:avLst/>
          </a:prstGeom>
        </p:spPr>
      </p:pic>
      <p:pic>
        <p:nvPicPr>
          <p:cNvPr id="7" name="Picture 10" descr="한양대학교 ERICA/ERICA 소식] 한양대학교의 상징과 그 의미를 알아보자 : 네이버 블로그">
            <a:extLst>
              <a:ext uri="{FF2B5EF4-FFF2-40B4-BE49-F238E27FC236}">
                <a16:creationId xmlns:a16="http://schemas.microsoft.com/office/drawing/2014/main" id="{3CB89F73-E641-433A-8D7F-F80E1F5EF5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1" r="18959" b="33127"/>
          <a:stretch/>
        </p:blipFill>
        <p:spPr bwMode="auto">
          <a:xfrm>
            <a:off x="2748960" y="1919559"/>
            <a:ext cx="976811" cy="97379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C7BEBCC5-1692-424B-884B-10F3922F02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0964" y="1924797"/>
            <a:ext cx="951277" cy="963319"/>
          </a:xfrm>
          <a:prstGeom prst="ellipse">
            <a:avLst/>
          </a:prstGeom>
          <a:solidFill>
            <a:schemeClr val="bg1"/>
          </a:solidFill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34DE394F-2A38-4A4D-949F-2828B9CB2B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5428" y="1933076"/>
            <a:ext cx="946761" cy="946761"/>
          </a:xfrm>
          <a:prstGeom prst="ellipse">
            <a:avLst/>
          </a:prstGeom>
          <a:solidFill>
            <a:schemeClr val="bg1"/>
          </a:solidFill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8E08AFB3-DF01-46A6-96EF-8E2C80D837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7380" y="1905229"/>
            <a:ext cx="1002453" cy="1002453"/>
          </a:xfrm>
          <a:prstGeom prst="rect">
            <a:avLst/>
          </a:prstGeom>
        </p:spPr>
      </p:pic>
      <p:pic>
        <p:nvPicPr>
          <p:cNvPr id="1026" name="Picture 2" descr="서울대마크 ai 서울대학교로고 일러스트 - Urbanbrush">
            <a:extLst>
              <a:ext uri="{FF2B5EF4-FFF2-40B4-BE49-F238E27FC236}">
                <a16:creationId xmlns:a16="http://schemas.microsoft.com/office/drawing/2014/main" id="{34A273F3-9E99-48FB-B61A-FA0F04FB5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08" y="1844099"/>
            <a:ext cx="1127760" cy="112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경남정보대학교 입학전형 안내 경남정보대학교 입학전형 안내">
            <a:extLst>
              <a:ext uri="{FF2B5EF4-FFF2-40B4-BE49-F238E27FC236}">
                <a16:creationId xmlns:a16="http://schemas.microsoft.com/office/drawing/2014/main" id="{02705805-2F8A-4303-A48E-909ABC3CF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5027" y="1906393"/>
            <a:ext cx="99568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22286" y="3350775"/>
            <a:ext cx="101030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altLang="ko-KR" sz="4000" b="1" spc="-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『</a:t>
            </a:r>
            <a:r>
              <a:rPr lang="ko-KR" altLang="en-US" sz="4000" b="1" spc="-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디지털 신기술 인재양성 혁신공유대학 사업</a:t>
            </a:r>
            <a:r>
              <a:rPr lang="en-US" altLang="ko-KR" sz="4000" b="1" spc="-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』</a:t>
            </a:r>
          </a:p>
          <a:p>
            <a:pPr algn="ctr">
              <a:spcAft>
                <a:spcPts val="1200"/>
              </a:spcAft>
            </a:pPr>
            <a:r>
              <a:rPr lang="ko-KR" altLang="en-US" sz="4000" b="1" spc="-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에너지신산업</a:t>
            </a:r>
            <a:endParaRPr lang="en-US" altLang="ko-KR" sz="4000" b="1" spc="-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Aft>
                <a:spcPts val="1200"/>
              </a:spcAft>
            </a:pPr>
            <a:endParaRPr lang="en-US" altLang="ko-KR" sz="4000" b="1" spc="-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41" y="1830494"/>
            <a:ext cx="1196644" cy="1138317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334" y="1839120"/>
            <a:ext cx="1146050" cy="113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1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0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2"/>
          <a:srcRect t="5334"/>
          <a:stretch/>
        </p:blipFill>
        <p:spPr>
          <a:xfrm>
            <a:off x="767408" y="695325"/>
            <a:ext cx="10465163" cy="5498027"/>
          </a:xfrm>
          <a:prstGeom prst="rect">
            <a:avLst/>
          </a:prstGeom>
        </p:spPr>
      </p:pic>
      <p:sp>
        <p:nvSpPr>
          <p:cNvPr id="5" name="텍스트 개체 틀 1"/>
          <p:cNvSpPr>
            <a:spLocks noGrp="1"/>
          </p:cNvSpPr>
          <p:nvPr>
            <p:ph type="body" idx="1"/>
          </p:nvPr>
        </p:nvSpPr>
        <p:spPr>
          <a:xfrm>
            <a:off x="119888" y="134342"/>
            <a:ext cx="11760201" cy="560983"/>
          </a:xfrm>
        </p:spPr>
        <p:txBody>
          <a:bodyPr/>
          <a:lstStyle/>
          <a:p>
            <a:r>
              <a:rPr lang="ko-KR" altLang="en-US" dirty="0" smtClean="0"/>
              <a:t>에너지신산업 혁신공유대학 교과목 </a:t>
            </a:r>
            <a:r>
              <a:rPr lang="ko-KR" altLang="en-US" dirty="0" err="1" smtClean="0"/>
              <a:t>주관대학</a:t>
            </a:r>
            <a:r>
              <a:rPr lang="ko-KR" altLang="en-US" dirty="0" smtClean="0"/>
              <a:t> 및 담당교수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0035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755035" y="756714"/>
            <a:ext cx="10489905" cy="5246639"/>
            <a:chOff x="755035" y="756714"/>
            <a:chExt cx="10489905" cy="5246639"/>
          </a:xfrm>
        </p:grpSpPr>
        <p:pic>
          <p:nvPicPr>
            <p:cNvPr id="8" name="그림 7"/>
            <p:cNvPicPr>
              <a:picLocks noChangeAspect="1"/>
            </p:cNvPicPr>
            <p:nvPr/>
          </p:nvPicPr>
          <p:blipFill rotWithShape="1">
            <a:blip r:embed="rId2"/>
            <a:srcRect t="5149" b="85193"/>
            <a:stretch/>
          </p:blipFill>
          <p:spPr>
            <a:xfrm>
              <a:off x="767406" y="756714"/>
              <a:ext cx="10477534" cy="560928"/>
            </a:xfrm>
            <a:prstGeom prst="rect">
              <a:avLst/>
            </a:prstGeom>
          </p:spPr>
        </p:pic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5035" y="1265578"/>
              <a:ext cx="10489905" cy="4737775"/>
            </a:xfrm>
            <a:prstGeom prst="rect">
              <a:avLst/>
            </a:prstGeom>
          </p:spPr>
        </p:pic>
      </p:grpSp>
      <p:sp>
        <p:nvSpPr>
          <p:cNvPr id="6" name="텍스트 개체 틀 1"/>
          <p:cNvSpPr>
            <a:spLocks noGrp="1"/>
          </p:cNvSpPr>
          <p:nvPr>
            <p:ph type="body" idx="1"/>
          </p:nvPr>
        </p:nvSpPr>
        <p:spPr>
          <a:xfrm>
            <a:off x="119888" y="134342"/>
            <a:ext cx="11760201" cy="560983"/>
          </a:xfrm>
        </p:spPr>
        <p:txBody>
          <a:bodyPr/>
          <a:lstStyle/>
          <a:p>
            <a:r>
              <a:rPr lang="ko-KR" altLang="en-US" dirty="0" smtClean="0"/>
              <a:t>에너지신산업 혁신공유대학 교과목 </a:t>
            </a:r>
            <a:r>
              <a:rPr lang="ko-KR" altLang="en-US" dirty="0" err="1" smtClean="0"/>
              <a:t>주관대학</a:t>
            </a:r>
            <a:r>
              <a:rPr lang="ko-KR" altLang="en-US" dirty="0" smtClean="0"/>
              <a:t> 및 담당교수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8629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t="5289"/>
          <a:stretch/>
        </p:blipFill>
        <p:spPr>
          <a:xfrm>
            <a:off x="143339" y="1276350"/>
            <a:ext cx="11945892" cy="4433882"/>
          </a:xfrm>
          <a:prstGeom prst="rect">
            <a:avLst/>
          </a:prstGeom>
        </p:spPr>
      </p:pic>
      <p:sp>
        <p:nvSpPr>
          <p:cNvPr id="5" name="텍스트 개체 틀 1"/>
          <p:cNvSpPr>
            <a:spLocks noGrp="1"/>
          </p:cNvSpPr>
          <p:nvPr>
            <p:ph type="body" idx="1"/>
          </p:nvPr>
        </p:nvSpPr>
        <p:spPr>
          <a:xfrm>
            <a:off x="-3143" y="334880"/>
            <a:ext cx="11760201" cy="560983"/>
          </a:xfrm>
        </p:spPr>
        <p:txBody>
          <a:bodyPr/>
          <a:lstStyle/>
          <a:p>
            <a:r>
              <a:rPr lang="en-US" altLang="ko-KR" dirty="0" smtClean="0"/>
              <a:t>2021</a:t>
            </a:r>
            <a:r>
              <a:rPr lang="ko-KR" altLang="en-US" dirty="0" smtClean="0"/>
              <a:t>학년도 겨울 계절학기 </a:t>
            </a:r>
            <a:r>
              <a:rPr lang="ko-KR" altLang="en-US" dirty="0" err="1" smtClean="0"/>
              <a:t>개설과목</a:t>
            </a:r>
            <a:r>
              <a:rPr lang="ko-KR" altLang="en-US" dirty="0" smtClean="0"/>
              <a:t> 조사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6" name="텍스트 개체 틀 1"/>
          <p:cNvSpPr>
            <a:spLocks noGrp="1"/>
          </p:cNvSpPr>
          <p:nvPr>
            <p:ph type="body" idx="1"/>
          </p:nvPr>
        </p:nvSpPr>
        <p:spPr>
          <a:xfrm>
            <a:off x="-335316" y="895863"/>
            <a:ext cx="11760201" cy="560983"/>
          </a:xfrm>
        </p:spPr>
        <p:txBody>
          <a:bodyPr/>
          <a:lstStyle/>
          <a:p>
            <a:r>
              <a:rPr lang="en-US" altLang="ko-KR" sz="1200" dirty="0" smtClean="0"/>
              <a:t>* </a:t>
            </a:r>
            <a:r>
              <a:rPr lang="ko-KR" altLang="en-US" sz="1200" dirty="0" smtClean="0"/>
              <a:t>고려대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한양대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경남정보대는 </a:t>
            </a:r>
            <a:r>
              <a:rPr lang="ko-KR" altLang="en-US" sz="1200" dirty="0" err="1" smtClean="0"/>
              <a:t>미개설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50719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11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159563" y="767657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240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2"/>
          <a:srcRect t="6421"/>
          <a:stretch/>
        </p:blipFill>
        <p:spPr>
          <a:xfrm>
            <a:off x="2617034" y="657225"/>
            <a:ext cx="6957935" cy="5648325"/>
          </a:xfrm>
          <a:prstGeom prst="rect">
            <a:avLst/>
          </a:prstGeom>
        </p:spPr>
      </p:pic>
      <p:sp>
        <p:nvSpPr>
          <p:cNvPr id="7" name="텍스트 개체 틀 1"/>
          <p:cNvSpPr>
            <a:spLocks noGrp="1"/>
          </p:cNvSpPr>
          <p:nvPr>
            <p:ph type="body" idx="1"/>
          </p:nvPr>
        </p:nvSpPr>
        <p:spPr>
          <a:xfrm>
            <a:off x="215900" y="206674"/>
            <a:ext cx="11760201" cy="560983"/>
          </a:xfrm>
        </p:spPr>
        <p:txBody>
          <a:bodyPr/>
          <a:lstStyle/>
          <a:p>
            <a:r>
              <a:rPr lang="ko-KR" altLang="en-US" dirty="0" smtClean="0"/>
              <a:t>학위 및 인증 요구 조건 </a:t>
            </a:r>
            <a:r>
              <a:rPr lang="en-US" altLang="ko-KR" dirty="0" smtClean="0"/>
              <a:t>(</a:t>
            </a:r>
            <a:r>
              <a:rPr lang="ko-KR" altLang="en-US" dirty="0" smtClean="0"/>
              <a:t>컨소시엄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8964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_x641220224" descr="EMB00003940012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07" y="822132"/>
            <a:ext cx="10353584" cy="542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텍스트 개체 틀 1"/>
          <p:cNvSpPr>
            <a:spLocks noGrp="1"/>
          </p:cNvSpPr>
          <p:nvPr>
            <p:ph type="body" idx="1"/>
          </p:nvPr>
        </p:nvSpPr>
        <p:spPr>
          <a:xfrm>
            <a:off x="215899" y="120949"/>
            <a:ext cx="11760201" cy="560983"/>
          </a:xfrm>
        </p:spPr>
        <p:txBody>
          <a:bodyPr/>
          <a:lstStyle/>
          <a:p>
            <a:r>
              <a:rPr lang="ko-KR" altLang="en-US" dirty="0" smtClean="0"/>
              <a:t>학위 및 인증 요구 조건 </a:t>
            </a:r>
            <a:r>
              <a:rPr lang="en-US" altLang="ko-KR" dirty="0" smtClean="0"/>
              <a:t>(</a:t>
            </a:r>
            <a:r>
              <a:rPr lang="ko-KR" altLang="en-US" dirty="0" smtClean="0"/>
              <a:t>대학별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2635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3591097" y="390698"/>
            <a:ext cx="2701637" cy="864523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에너지신산업</a:t>
            </a:r>
            <a:endParaRPr lang="en-US" altLang="ko-K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혁신공유대학사업단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511635" y="390697"/>
            <a:ext cx="2701637" cy="86452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고려대 사업단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591096" y="1474123"/>
            <a:ext cx="2701637" cy="31311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마이크로디그리</a:t>
            </a:r>
            <a:r>
              <a:rPr lang="en-US" altLang="ko-K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초급</a:t>
            </a:r>
            <a:r>
              <a:rPr lang="en-US" altLang="ko-K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ko-KR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591096" y="2008908"/>
            <a:ext cx="2701637" cy="31311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마이크로디그리</a:t>
            </a:r>
            <a:r>
              <a:rPr lang="en-US" altLang="ko-K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중급</a:t>
            </a:r>
            <a:r>
              <a:rPr lang="en-US" altLang="ko-K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ko-KR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591096" y="2543693"/>
            <a:ext cx="2701637" cy="31311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마이크로디그리</a:t>
            </a:r>
            <a:r>
              <a:rPr lang="en-US" altLang="ko-K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고급</a:t>
            </a:r>
            <a:r>
              <a:rPr lang="en-US" altLang="ko-K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ko-KR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591096" y="3078478"/>
            <a:ext cx="2701637" cy="31311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마이크로디그리</a:t>
            </a:r>
            <a:r>
              <a:rPr lang="en-US" altLang="ko-K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에너지 생산</a:t>
            </a:r>
            <a:r>
              <a:rPr lang="en-US" altLang="ko-K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ko-KR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591096" y="3613263"/>
            <a:ext cx="2701637" cy="31311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마이크로디그리</a:t>
            </a:r>
            <a:r>
              <a:rPr lang="en-US" altLang="ko-K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에너지 저장</a:t>
            </a:r>
            <a:r>
              <a:rPr lang="en-US" altLang="ko-K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ko-KR" alt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변환</a:t>
            </a:r>
            <a:r>
              <a:rPr lang="en-US" altLang="ko-K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ko-KR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591096" y="4148048"/>
            <a:ext cx="2701637" cy="31311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마이크로디그리</a:t>
            </a:r>
            <a:r>
              <a:rPr lang="en-US" altLang="ko-K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에너지 수송</a:t>
            </a:r>
            <a:r>
              <a:rPr lang="en-US" altLang="ko-K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ko-KR" alt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관리</a:t>
            </a:r>
            <a:r>
              <a:rPr lang="en-US" altLang="ko-K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ko-KR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591095" y="4682833"/>
            <a:ext cx="2701637" cy="31311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마이크로디그리</a:t>
            </a:r>
            <a:r>
              <a:rPr lang="en-US" altLang="ko-K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에너지 경영</a:t>
            </a:r>
            <a:r>
              <a:rPr lang="en-US" altLang="ko-K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ko-KR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591095" y="5217618"/>
            <a:ext cx="2701637" cy="31311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마이크로디그리</a:t>
            </a:r>
            <a:r>
              <a:rPr lang="en-US" altLang="ko-K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에너지신산업 일반</a:t>
            </a:r>
            <a:r>
              <a:rPr lang="en-US" altLang="ko-K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ko-KR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3591095" y="5752403"/>
            <a:ext cx="2701637" cy="3131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전공인증</a:t>
            </a:r>
            <a:r>
              <a:rPr lang="en-US" altLang="ko-K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에너지신산업</a:t>
            </a:r>
            <a:r>
              <a:rPr lang="en-US" altLang="ko-K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ko-KR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6511634" y="1474122"/>
            <a:ext cx="2701637" cy="3131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마이크로디그리</a:t>
            </a:r>
            <a:r>
              <a:rPr lang="en-US" altLang="ko-K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에너지신산업 일반</a:t>
            </a:r>
            <a:r>
              <a:rPr lang="en-US" altLang="ko-K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ko-KR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6511633" y="5752402"/>
            <a:ext cx="2701637" cy="31311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에너지신산업 </a:t>
            </a:r>
            <a:r>
              <a:rPr lang="ko-KR" altLang="en-US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융합전공</a:t>
            </a:r>
            <a:endParaRPr lang="ko-KR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695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"/>
          </p:nvPr>
        </p:nvSpPr>
        <p:spPr>
          <a:xfrm>
            <a:off x="215899" y="195751"/>
            <a:ext cx="11760201" cy="560983"/>
          </a:xfrm>
        </p:spPr>
        <p:txBody>
          <a:bodyPr/>
          <a:lstStyle/>
          <a:p>
            <a:r>
              <a:rPr lang="ko-KR" altLang="en-US" dirty="0" smtClean="0"/>
              <a:t>교육과정</a:t>
            </a:r>
            <a:r>
              <a:rPr lang="en-US" altLang="ko-KR" dirty="0" smtClean="0"/>
              <a:t>(</a:t>
            </a:r>
            <a:r>
              <a:rPr lang="ko-KR" altLang="en-US" dirty="0" smtClean="0"/>
              <a:t>초급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170238" y="22606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49" y="838200"/>
            <a:ext cx="107061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3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"/>
          </p:nvPr>
        </p:nvSpPr>
        <p:spPr>
          <a:xfrm>
            <a:off x="215899" y="205276"/>
            <a:ext cx="11760201" cy="560983"/>
          </a:xfrm>
        </p:spPr>
        <p:txBody>
          <a:bodyPr/>
          <a:lstStyle/>
          <a:p>
            <a:r>
              <a:rPr lang="ko-KR" altLang="en-US" dirty="0" smtClean="0"/>
              <a:t>교육과정</a:t>
            </a:r>
            <a:r>
              <a:rPr lang="en-US" altLang="ko-KR" dirty="0" smtClean="0"/>
              <a:t>(</a:t>
            </a:r>
            <a:r>
              <a:rPr lang="ko-KR" altLang="en-US" dirty="0" smtClean="0"/>
              <a:t>중급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170238" y="22606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170238" y="19431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4" y="766259"/>
            <a:ext cx="1072515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17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텍스트 개체 틀 1"/>
          <p:cNvSpPr>
            <a:spLocks noGrp="1"/>
          </p:cNvSpPr>
          <p:nvPr>
            <p:ph type="body" idx="1"/>
          </p:nvPr>
        </p:nvSpPr>
        <p:spPr>
          <a:xfrm>
            <a:off x="220254" y="83709"/>
            <a:ext cx="11760201" cy="560983"/>
          </a:xfrm>
        </p:spPr>
        <p:txBody>
          <a:bodyPr anchor="ctr"/>
          <a:lstStyle/>
          <a:p>
            <a:pPr marL="0" indent="0" algn="l"/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사업비전 및 목표</a:t>
            </a:r>
          </a:p>
        </p:txBody>
      </p:sp>
      <p:pic>
        <p:nvPicPr>
          <p:cNvPr id="1029" name="_x642239128" descr="EMB0000128c0b8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3"/>
          <a:stretch>
            <a:fillRect/>
          </a:stretch>
        </p:blipFill>
        <p:spPr bwMode="auto">
          <a:xfrm>
            <a:off x="1199457" y="836713"/>
            <a:ext cx="9612631" cy="541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03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교육과정</a:t>
            </a:r>
            <a:r>
              <a:rPr lang="en-US" altLang="ko-KR" dirty="0" smtClean="0"/>
              <a:t>(</a:t>
            </a:r>
            <a:r>
              <a:rPr lang="ko-KR" altLang="en-US" dirty="0" smtClean="0"/>
              <a:t>고급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170238" y="22606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181350" y="18192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195" y="828675"/>
            <a:ext cx="10267950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17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"/>
          </p:nvPr>
        </p:nvSpPr>
        <p:spPr>
          <a:xfrm>
            <a:off x="237068" y="567054"/>
            <a:ext cx="11760201" cy="560983"/>
          </a:xfrm>
        </p:spPr>
        <p:txBody>
          <a:bodyPr/>
          <a:lstStyle/>
          <a:p>
            <a:r>
              <a:rPr lang="ko-KR" altLang="en-US" dirty="0" err="1" smtClean="0"/>
              <a:t>융합전공</a:t>
            </a:r>
            <a:r>
              <a:rPr lang="ko-KR" altLang="en-US" dirty="0" smtClean="0"/>
              <a:t> 및 </a:t>
            </a:r>
            <a:r>
              <a:rPr lang="ko-KR" altLang="en-US" dirty="0" err="1" smtClean="0"/>
              <a:t>마이크로디그리</a:t>
            </a:r>
            <a:r>
              <a:rPr lang="en-US" altLang="ko-KR" dirty="0" smtClean="0"/>
              <a:t>(</a:t>
            </a:r>
            <a:r>
              <a:rPr lang="ko-KR" altLang="en-US" dirty="0" smtClean="0"/>
              <a:t>안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170238" y="22606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181350" y="18192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1319498" y="1606822"/>
            <a:ext cx="9595339" cy="2221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dirty="0"/>
              <a:t>⦁ 본 </a:t>
            </a:r>
            <a:r>
              <a:rPr lang="ko-KR" altLang="en-US" dirty="0" err="1"/>
              <a:t>융합전공</a:t>
            </a:r>
            <a:r>
              <a:rPr lang="ko-KR" altLang="en-US" dirty="0"/>
              <a:t> 학위를 위한 총 </a:t>
            </a:r>
            <a:r>
              <a:rPr lang="ko-KR" altLang="en-US" dirty="0" err="1"/>
              <a:t>이수학점은</a:t>
            </a:r>
            <a:r>
              <a:rPr lang="ko-KR" altLang="en-US" dirty="0"/>
              <a:t> </a:t>
            </a:r>
            <a:r>
              <a:rPr lang="en-US" altLang="ko-KR" dirty="0"/>
              <a:t>36</a:t>
            </a:r>
            <a:r>
              <a:rPr lang="ko-KR" altLang="en-US" dirty="0"/>
              <a:t>학점 이상으로 한다</a:t>
            </a:r>
            <a:r>
              <a:rPr lang="en-US" altLang="ko-KR" dirty="0"/>
              <a:t>.</a:t>
            </a:r>
          </a:p>
          <a:p>
            <a:pPr>
              <a:lnSpc>
                <a:spcPct val="200000"/>
              </a:lnSpc>
            </a:pPr>
            <a:r>
              <a:rPr lang="en-US" altLang="ko-KR" dirty="0"/>
              <a:t>⦁ </a:t>
            </a:r>
            <a:r>
              <a:rPr lang="ko-KR" altLang="en-US" dirty="0"/>
              <a:t>전공필수 </a:t>
            </a:r>
            <a:r>
              <a:rPr lang="en-US" altLang="ko-KR" dirty="0"/>
              <a:t>3</a:t>
            </a:r>
            <a:r>
              <a:rPr lang="ko-KR" altLang="en-US" dirty="0"/>
              <a:t>학점을 반드시 이수하여야 한다</a:t>
            </a:r>
            <a:r>
              <a:rPr lang="en-US" altLang="ko-KR" dirty="0"/>
              <a:t>.</a:t>
            </a:r>
          </a:p>
          <a:p>
            <a:pPr>
              <a:lnSpc>
                <a:spcPct val="200000"/>
              </a:lnSpc>
            </a:pPr>
            <a:r>
              <a:rPr lang="en-US" altLang="ko-KR" dirty="0"/>
              <a:t>⦁ </a:t>
            </a:r>
            <a:r>
              <a:rPr lang="ko-KR" altLang="en-US" dirty="0"/>
              <a:t>전체 이수 교과목 중 중급 및 고급 교과목에서 선택하여 </a:t>
            </a:r>
            <a:r>
              <a:rPr lang="en-US" altLang="ko-KR" dirty="0"/>
              <a:t>18</a:t>
            </a:r>
            <a:r>
              <a:rPr lang="ko-KR" altLang="en-US" dirty="0"/>
              <a:t>학점 이상 이수하여야 한다</a:t>
            </a:r>
            <a:r>
              <a:rPr lang="en-US" altLang="ko-KR" dirty="0"/>
              <a:t>.</a:t>
            </a:r>
          </a:p>
          <a:p>
            <a:pPr>
              <a:lnSpc>
                <a:spcPct val="200000"/>
              </a:lnSpc>
            </a:pPr>
            <a:r>
              <a:rPr lang="en-US" altLang="ko-KR" dirty="0"/>
              <a:t>⦁ </a:t>
            </a:r>
            <a:r>
              <a:rPr lang="ko-KR" altLang="en-US" dirty="0"/>
              <a:t>제</a:t>
            </a:r>
            <a:r>
              <a:rPr lang="en-US" altLang="ko-KR" dirty="0"/>
              <a:t>1</a:t>
            </a:r>
            <a:r>
              <a:rPr lang="ko-KR" altLang="en-US" dirty="0"/>
              <a:t>전공자 </a:t>
            </a:r>
            <a:r>
              <a:rPr lang="ko-KR" altLang="en-US" dirty="0" smtClean="0"/>
              <a:t>중복 인정</a:t>
            </a:r>
            <a:r>
              <a:rPr lang="en-US" altLang="ko-KR" dirty="0"/>
              <a:t>(9</a:t>
            </a:r>
            <a:r>
              <a:rPr lang="ko-KR" altLang="en-US" dirty="0"/>
              <a:t>학점까지</a:t>
            </a:r>
            <a:r>
              <a:rPr lang="en-US" altLang="ko-KR" dirty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991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2021</a:t>
            </a:r>
            <a:r>
              <a:rPr lang="ko-KR" altLang="en-US" dirty="0" smtClean="0"/>
              <a:t>학년도 </a:t>
            </a:r>
            <a:r>
              <a:rPr lang="en-US" altLang="ko-KR" dirty="0" smtClean="0"/>
              <a:t>2</a:t>
            </a:r>
            <a:r>
              <a:rPr lang="ko-KR" altLang="en-US" dirty="0" smtClean="0"/>
              <a:t>학기 수강신청 현황</a:t>
            </a:r>
            <a:r>
              <a:rPr lang="en-US" altLang="ko-KR" dirty="0" smtClean="0"/>
              <a:t>(</a:t>
            </a:r>
            <a:r>
              <a:rPr lang="ko-KR" altLang="en-US" dirty="0" smtClean="0"/>
              <a:t>현재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170238" y="22606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181350" y="18192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448445"/>
              </p:ext>
            </p:extLst>
          </p:nvPr>
        </p:nvGraphicFramePr>
        <p:xfrm>
          <a:off x="1111782" y="1089317"/>
          <a:ext cx="10010775" cy="4269486"/>
        </p:xfrm>
        <a:graphic>
          <a:graphicData uri="http://schemas.openxmlformats.org/drawingml/2006/table">
            <a:tbl>
              <a:tblPr/>
              <a:tblGrid>
                <a:gridCol w="2979983">
                  <a:extLst>
                    <a:ext uri="{9D8B030D-6E8A-4147-A177-3AD203B41FA5}">
                      <a16:colId xmlns:a16="http://schemas.microsoft.com/office/drawing/2014/main" val="1465159531"/>
                    </a:ext>
                  </a:extLst>
                </a:gridCol>
                <a:gridCol w="4883674">
                  <a:extLst>
                    <a:ext uri="{9D8B030D-6E8A-4147-A177-3AD203B41FA5}">
                      <a16:colId xmlns:a16="http://schemas.microsoft.com/office/drawing/2014/main" val="4069329748"/>
                    </a:ext>
                  </a:extLst>
                </a:gridCol>
                <a:gridCol w="2147118">
                  <a:extLst>
                    <a:ext uri="{9D8B030D-6E8A-4147-A177-3AD203B41FA5}">
                      <a16:colId xmlns:a16="http://schemas.microsoft.com/office/drawing/2014/main" val="1123229524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과목명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BA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개설 대학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BA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수강 인원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BA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34023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457178" marR="0" lvl="1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신에너지공학개론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71532" marR="0" lvl="3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고려대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강원대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전북대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kern="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경남정보대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336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39256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457178" marR="0" lvl="1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에너지반응공학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71532" marR="0" lvl="3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강원대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전북대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6185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457178" marR="0" lvl="1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에너지생산소재공학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71532" marR="0" lvl="3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부산대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전북대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28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685551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457178" marR="0" lvl="1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태양에너지공학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71532" marR="0" lvl="3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강원대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부산대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전북대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138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00002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457178" marR="0" lvl="1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풍력에너지공학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71532" marR="0" lvl="3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강원대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35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65641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457178" marR="0" lvl="1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에너지저장공학개론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71532" marR="0" lvl="3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강원대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부산대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전북대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248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82685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457178" marR="0" lvl="1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에너지저장소재설계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71532" marR="0" lvl="3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고려대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부산대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전북대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69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38152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457178" marR="0" lvl="1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거대에너지저장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71532" marR="0" lvl="3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강원대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전북대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64529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457178" marR="0" lvl="1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전기에너지개론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71532" marR="0" lvl="3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한양대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강원대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전북대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kern="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경남정보대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218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8768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457178" marR="0" lvl="1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에너지기후변화정책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71532" marR="0" lvl="3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고려대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강원대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전북대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163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997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457178" marR="0" lvl="1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에너지신산업이슈연구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71532" marR="0" lvl="3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한양대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강원대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전북대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195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529140"/>
                  </a:ext>
                </a:extLst>
              </a:tr>
              <a:tr h="288000">
                <a:tc gridSpan="2">
                  <a:txBody>
                    <a:bodyPr/>
                    <a:lstStyle/>
                    <a:p>
                      <a:pPr marL="457178" marR="0" lvl="1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총 계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371532" marR="0" lvl="3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1,463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250163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071813" y="21828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815049"/>
              </p:ext>
            </p:extLst>
          </p:nvPr>
        </p:nvGraphicFramePr>
        <p:xfrm>
          <a:off x="1111779" y="4977384"/>
          <a:ext cx="10010778" cy="959488"/>
        </p:xfrm>
        <a:graphic>
          <a:graphicData uri="http://schemas.openxmlformats.org/drawingml/2006/table">
            <a:tbl>
              <a:tblPr/>
              <a:tblGrid>
                <a:gridCol w="1181994">
                  <a:extLst>
                    <a:ext uri="{9D8B030D-6E8A-4147-A177-3AD203B41FA5}">
                      <a16:colId xmlns:a16="http://schemas.microsoft.com/office/drawing/2014/main" val="497472888"/>
                    </a:ext>
                  </a:extLst>
                </a:gridCol>
                <a:gridCol w="1103598">
                  <a:extLst>
                    <a:ext uri="{9D8B030D-6E8A-4147-A177-3AD203B41FA5}">
                      <a16:colId xmlns:a16="http://schemas.microsoft.com/office/drawing/2014/main" val="3136235410"/>
                    </a:ext>
                  </a:extLst>
                </a:gridCol>
                <a:gridCol w="1103598">
                  <a:extLst>
                    <a:ext uri="{9D8B030D-6E8A-4147-A177-3AD203B41FA5}">
                      <a16:colId xmlns:a16="http://schemas.microsoft.com/office/drawing/2014/main" val="806806664"/>
                    </a:ext>
                  </a:extLst>
                </a:gridCol>
                <a:gridCol w="1103598">
                  <a:extLst>
                    <a:ext uri="{9D8B030D-6E8A-4147-A177-3AD203B41FA5}">
                      <a16:colId xmlns:a16="http://schemas.microsoft.com/office/drawing/2014/main" val="808273067"/>
                    </a:ext>
                  </a:extLst>
                </a:gridCol>
                <a:gridCol w="1103598">
                  <a:extLst>
                    <a:ext uri="{9D8B030D-6E8A-4147-A177-3AD203B41FA5}">
                      <a16:colId xmlns:a16="http://schemas.microsoft.com/office/drawing/2014/main" val="3984149663"/>
                    </a:ext>
                  </a:extLst>
                </a:gridCol>
                <a:gridCol w="1103598">
                  <a:extLst>
                    <a:ext uri="{9D8B030D-6E8A-4147-A177-3AD203B41FA5}">
                      <a16:colId xmlns:a16="http://schemas.microsoft.com/office/drawing/2014/main" val="506117924"/>
                    </a:ext>
                  </a:extLst>
                </a:gridCol>
                <a:gridCol w="1103598">
                  <a:extLst>
                    <a:ext uri="{9D8B030D-6E8A-4147-A177-3AD203B41FA5}">
                      <a16:colId xmlns:a16="http://schemas.microsoft.com/office/drawing/2014/main" val="2741992507"/>
                    </a:ext>
                  </a:extLst>
                </a:gridCol>
                <a:gridCol w="1103598">
                  <a:extLst>
                    <a:ext uri="{9D8B030D-6E8A-4147-A177-3AD203B41FA5}">
                      <a16:colId xmlns:a16="http://schemas.microsoft.com/office/drawing/2014/main" val="637128616"/>
                    </a:ext>
                  </a:extLst>
                </a:gridCol>
                <a:gridCol w="1103598">
                  <a:extLst>
                    <a:ext uri="{9D8B030D-6E8A-4147-A177-3AD203B41FA5}">
                      <a16:colId xmlns:a16="http://schemas.microsoft.com/office/drawing/2014/main" val="3604858159"/>
                    </a:ext>
                  </a:extLst>
                </a:gridCol>
              </a:tblGrid>
              <a:tr h="32245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BA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고려대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BA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서울대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BA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한양대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BA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강원대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BA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부산대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BA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전북대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BA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19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경남정보대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BA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총계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BA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987701"/>
                  </a:ext>
                </a:extLst>
              </a:tr>
              <a:tr h="31851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7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수강 인원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31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77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486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252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442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175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1,463</a:t>
                      </a:r>
                      <a:endParaRPr lang="en-US" sz="1100" b="1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170621"/>
                  </a:ext>
                </a:extLst>
              </a:tr>
              <a:tr h="31851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7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비율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2.1%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5.3%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33.2%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17.2%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30.2%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12.0%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960942"/>
                  </a:ext>
                </a:extLst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217864" y="493420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211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24A47359-FAF8-4C99-BB4A-2462169ABF3E}"/>
              </a:ext>
            </a:extLst>
          </p:cNvPr>
          <p:cNvCxnSpPr>
            <a:stCxn id="21" idx="2"/>
            <a:endCxn id="34" idx="0"/>
          </p:cNvCxnSpPr>
          <p:nvPr/>
        </p:nvCxnSpPr>
        <p:spPr>
          <a:xfrm>
            <a:off x="6096000" y="1449442"/>
            <a:ext cx="1" cy="2998518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사각형: 둥근 모서리 72">
            <a:extLst>
              <a:ext uri="{FF2B5EF4-FFF2-40B4-BE49-F238E27FC236}">
                <a16:creationId xmlns:a16="http://schemas.microsoft.com/office/drawing/2014/main" id="{A580F54F-65EC-43F2-A22B-E4C2E93EE89D}"/>
              </a:ext>
            </a:extLst>
          </p:cNvPr>
          <p:cNvSpPr/>
          <p:nvPr/>
        </p:nvSpPr>
        <p:spPr>
          <a:xfrm>
            <a:off x="809624" y="4814173"/>
            <a:ext cx="10572752" cy="1436237"/>
          </a:xfrm>
          <a:prstGeom prst="roundRect">
            <a:avLst>
              <a:gd name="adj" fmla="val 6870"/>
            </a:avLst>
          </a:prstGeom>
          <a:solidFill>
            <a:schemeClr val="bg1">
              <a:lumMod val="85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사각형: 둥근 모서리 71">
            <a:extLst>
              <a:ext uri="{FF2B5EF4-FFF2-40B4-BE49-F238E27FC236}">
                <a16:creationId xmlns:a16="http://schemas.microsoft.com/office/drawing/2014/main" id="{7B5065A5-B42E-4233-88EA-50E67DC3F25B}"/>
              </a:ext>
            </a:extLst>
          </p:cNvPr>
          <p:cNvSpPr/>
          <p:nvPr/>
        </p:nvSpPr>
        <p:spPr>
          <a:xfrm>
            <a:off x="809624" y="2392227"/>
            <a:ext cx="10572752" cy="1436237"/>
          </a:xfrm>
          <a:prstGeom prst="roundRect">
            <a:avLst>
              <a:gd name="adj" fmla="val 6870"/>
            </a:avLst>
          </a:prstGeom>
          <a:solidFill>
            <a:schemeClr val="bg1">
              <a:lumMod val="85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사각형: 둥근 모서리 70">
            <a:extLst>
              <a:ext uri="{FF2B5EF4-FFF2-40B4-BE49-F238E27FC236}">
                <a16:creationId xmlns:a16="http://schemas.microsoft.com/office/drawing/2014/main" id="{4568BDE4-9500-4D46-A372-93E65D59B88C}"/>
              </a:ext>
            </a:extLst>
          </p:cNvPr>
          <p:cNvSpPr/>
          <p:nvPr/>
        </p:nvSpPr>
        <p:spPr>
          <a:xfrm>
            <a:off x="4648200" y="675345"/>
            <a:ext cx="2895600" cy="821200"/>
          </a:xfrm>
          <a:prstGeom prst="roundRect">
            <a:avLst>
              <a:gd name="adj" fmla="val 6870"/>
            </a:avLst>
          </a:prstGeom>
          <a:solidFill>
            <a:srgbClr val="92001F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15E760AD-2A4C-4E31-8E9F-E41CF4AD918E}"/>
              </a:ext>
            </a:extLst>
          </p:cNvPr>
          <p:cNvSpPr/>
          <p:nvPr/>
        </p:nvSpPr>
        <p:spPr>
          <a:xfrm>
            <a:off x="4648200" y="628242"/>
            <a:ext cx="2895600" cy="821200"/>
          </a:xfrm>
          <a:prstGeom prst="roundRect">
            <a:avLst>
              <a:gd name="adj" fmla="val 6870"/>
            </a:avLst>
          </a:prstGeom>
          <a:solidFill>
            <a:schemeClr val="bg1"/>
          </a:solidFill>
          <a:ln w="15875">
            <a:solidFill>
              <a:srgbClr val="9200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6DF0EBD9-F7DB-44C2-8F52-A4499908E3CE}"/>
              </a:ext>
            </a:extLst>
          </p:cNvPr>
          <p:cNvGrpSpPr/>
          <p:nvPr/>
        </p:nvGrpSpPr>
        <p:grpSpPr>
          <a:xfrm flipV="1">
            <a:off x="5160976" y="300190"/>
            <a:ext cx="1870049" cy="328703"/>
            <a:chOff x="5249450" y="1004105"/>
            <a:chExt cx="1564191" cy="249947"/>
          </a:xfrm>
        </p:grpSpPr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F8EEF81B-C79B-4B42-A11E-ED0CF540614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49450" y="1004105"/>
              <a:ext cx="1416170" cy="249947"/>
            </a:xfrm>
            <a:custGeom>
              <a:avLst/>
              <a:gdLst>
                <a:gd name="T0" fmla="*/ 971 w 1055"/>
                <a:gd name="T1" fmla="*/ 109 h 162"/>
                <a:gd name="T2" fmla="*/ 828 w 1055"/>
                <a:gd name="T3" fmla="*/ 0 h 162"/>
                <a:gd name="T4" fmla="*/ 627 w 1055"/>
                <a:gd name="T5" fmla="*/ 0 h 162"/>
                <a:gd name="T6" fmla="*/ 428 w 1055"/>
                <a:gd name="T7" fmla="*/ 0 h 162"/>
                <a:gd name="T8" fmla="*/ 227 w 1055"/>
                <a:gd name="T9" fmla="*/ 0 h 162"/>
                <a:gd name="T10" fmla="*/ 84 w 1055"/>
                <a:gd name="T11" fmla="*/ 109 h 162"/>
                <a:gd name="T12" fmla="*/ 0 w 1055"/>
                <a:gd name="T13" fmla="*/ 162 h 162"/>
                <a:gd name="T14" fmla="*/ 428 w 1055"/>
                <a:gd name="T15" fmla="*/ 162 h 162"/>
                <a:gd name="T16" fmla="*/ 627 w 1055"/>
                <a:gd name="T17" fmla="*/ 162 h 162"/>
                <a:gd name="T18" fmla="*/ 1055 w 1055"/>
                <a:gd name="T19" fmla="*/ 162 h 162"/>
                <a:gd name="T20" fmla="*/ 971 w 1055"/>
                <a:gd name="T21" fmla="*/ 109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55" h="162">
                  <a:moveTo>
                    <a:pt x="971" y="109"/>
                  </a:moveTo>
                  <a:cubicBezTo>
                    <a:pt x="928" y="50"/>
                    <a:pt x="918" y="0"/>
                    <a:pt x="828" y="0"/>
                  </a:cubicBezTo>
                  <a:cubicBezTo>
                    <a:pt x="803" y="0"/>
                    <a:pt x="715" y="0"/>
                    <a:pt x="627" y="0"/>
                  </a:cubicBezTo>
                  <a:cubicBezTo>
                    <a:pt x="627" y="0"/>
                    <a:pt x="528" y="0"/>
                    <a:pt x="428" y="0"/>
                  </a:cubicBezTo>
                  <a:cubicBezTo>
                    <a:pt x="341" y="0"/>
                    <a:pt x="252" y="0"/>
                    <a:pt x="227" y="0"/>
                  </a:cubicBezTo>
                  <a:cubicBezTo>
                    <a:pt x="138" y="0"/>
                    <a:pt x="127" y="50"/>
                    <a:pt x="84" y="109"/>
                  </a:cubicBezTo>
                  <a:cubicBezTo>
                    <a:pt x="50" y="154"/>
                    <a:pt x="14" y="161"/>
                    <a:pt x="0" y="162"/>
                  </a:cubicBezTo>
                  <a:cubicBezTo>
                    <a:pt x="428" y="162"/>
                    <a:pt x="428" y="162"/>
                    <a:pt x="428" y="162"/>
                  </a:cubicBezTo>
                  <a:cubicBezTo>
                    <a:pt x="627" y="162"/>
                    <a:pt x="627" y="162"/>
                    <a:pt x="627" y="162"/>
                  </a:cubicBezTo>
                  <a:cubicBezTo>
                    <a:pt x="1055" y="162"/>
                    <a:pt x="1055" y="162"/>
                    <a:pt x="1055" y="162"/>
                  </a:cubicBezTo>
                  <a:cubicBezTo>
                    <a:pt x="1041" y="161"/>
                    <a:pt x="1005" y="154"/>
                    <a:pt x="971" y="109"/>
                  </a:cubicBezTo>
                  <a:close/>
                </a:path>
              </a:pathLst>
            </a:custGeom>
            <a:solidFill>
              <a:srgbClr val="920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D6066FF5-5DE7-41DF-820D-56217923D9B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397471" y="1004105"/>
              <a:ext cx="1416170" cy="249947"/>
            </a:xfrm>
            <a:custGeom>
              <a:avLst/>
              <a:gdLst>
                <a:gd name="T0" fmla="*/ 971 w 1055"/>
                <a:gd name="T1" fmla="*/ 109 h 162"/>
                <a:gd name="T2" fmla="*/ 828 w 1055"/>
                <a:gd name="T3" fmla="*/ 0 h 162"/>
                <a:gd name="T4" fmla="*/ 627 w 1055"/>
                <a:gd name="T5" fmla="*/ 0 h 162"/>
                <a:gd name="T6" fmla="*/ 428 w 1055"/>
                <a:gd name="T7" fmla="*/ 0 h 162"/>
                <a:gd name="T8" fmla="*/ 227 w 1055"/>
                <a:gd name="T9" fmla="*/ 0 h 162"/>
                <a:gd name="T10" fmla="*/ 84 w 1055"/>
                <a:gd name="T11" fmla="*/ 109 h 162"/>
                <a:gd name="T12" fmla="*/ 0 w 1055"/>
                <a:gd name="T13" fmla="*/ 162 h 162"/>
                <a:gd name="T14" fmla="*/ 428 w 1055"/>
                <a:gd name="T15" fmla="*/ 162 h 162"/>
                <a:gd name="T16" fmla="*/ 627 w 1055"/>
                <a:gd name="T17" fmla="*/ 162 h 162"/>
                <a:gd name="T18" fmla="*/ 1055 w 1055"/>
                <a:gd name="T19" fmla="*/ 162 h 162"/>
                <a:gd name="T20" fmla="*/ 971 w 1055"/>
                <a:gd name="T21" fmla="*/ 109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55" h="162">
                  <a:moveTo>
                    <a:pt x="971" y="109"/>
                  </a:moveTo>
                  <a:cubicBezTo>
                    <a:pt x="928" y="50"/>
                    <a:pt x="918" y="0"/>
                    <a:pt x="828" y="0"/>
                  </a:cubicBezTo>
                  <a:cubicBezTo>
                    <a:pt x="803" y="0"/>
                    <a:pt x="715" y="0"/>
                    <a:pt x="627" y="0"/>
                  </a:cubicBezTo>
                  <a:cubicBezTo>
                    <a:pt x="627" y="0"/>
                    <a:pt x="528" y="0"/>
                    <a:pt x="428" y="0"/>
                  </a:cubicBezTo>
                  <a:cubicBezTo>
                    <a:pt x="341" y="0"/>
                    <a:pt x="252" y="0"/>
                    <a:pt x="227" y="0"/>
                  </a:cubicBezTo>
                  <a:cubicBezTo>
                    <a:pt x="138" y="0"/>
                    <a:pt x="127" y="50"/>
                    <a:pt x="84" y="109"/>
                  </a:cubicBezTo>
                  <a:cubicBezTo>
                    <a:pt x="50" y="154"/>
                    <a:pt x="14" y="161"/>
                    <a:pt x="0" y="162"/>
                  </a:cubicBezTo>
                  <a:cubicBezTo>
                    <a:pt x="428" y="162"/>
                    <a:pt x="428" y="162"/>
                    <a:pt x="428" y="162"/>
                  </a:cubicBezTo>
                  <a:cubicBezTo>
                    <a:pt x="627" y="162"/>
                    <a:pt x="627" y="162"/>
                    <a:pt x="627" y="162"/>
                  </a:cubicBezTo>
                  <a:cubicBezTo>
                    <a:pt x="1055" y="162"/>
                    <a:pt x="1055" y="162"/>
                    <a:pt x="1055" y="162"/>
                  </a:cubicBezTo>
                  <a:cubicBezTo>
                    <a:pt x="1041" y="161"/>
                    <a:pt x="1005" y="154"/>
                    <a:pt x="971" y="109"/>
                  </a:cubicBezTo>
                  <a:close/>
                </a:path>
              </a:pathLst>
            </a:custGeom>
            <a:solidFill>
              <a:srgbClr val="920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</p:grp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355BD19A-46BF-4505-81B9-770C579E2416}"/>
              </a:ext>
            </a:extLst>
          </p:cNvPr>
          <p:cNvSpPr/>
          <p:nvPr/>
        </p:nvSpPr>
        <p:spPr>
          <a:xfrm>
            <a:off x="809624" y="2354169"/>
            <a:ext cx="10572752" cy="1436237"/>
          </a:xfrm>
          <a:prstGeom prst="roundRect">
            <a:avLst>
              <a:gd name="adj" fmla="val 6870"/>
            </a:avLst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E0E8FF1D-BF04-4A2B-A774-617E6F63180F}"/>
              </a:ext>
            </a:extLst>
          </p:cNvPr>
          <p:cNvSpPr txBox="1"/>
          <p:nvPr/>
        </p:nvSpPr>
        <p:spPr>
          <a:xfrm>
            <a:off x="5593299" y="294164"/>
            <a:ext cx="1005403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b="1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주관대학</a:t>
            </a:r>
          </a:p>
        </p:txBody>
      </p:sp>
      <p:pic>
        <p:nvPicPr>
          <p:cNvPr id="212" name="Picture 2" descr="DOMAWE.net: 고려대학교 로고모음 벡터">
            <a:extLst>
              <a:ext uri="{FF2B5EF4-FFF2-40B4-BE49-F238E27FC236}">
                <a16:creationId xmlns:a16="http://schemas.microsoft.com/office/drawing/2014/main" id="{1756131A-FB4E-4FD9-BEC8-0D768AB0BE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3" t="34375" r="9863" b="34375"/>
          <a:stretch/>
        </p:blipFill>
        <p:spPr bwMode="auto">
          <a:xfrm>
            <a:off x="5198457" y="805362"/>
            <a:ext cx="1795086" cy="52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그룹 24">
            <a:extLst>
              <a:ext uri="{FF2B5EF4-FFF2-40B4-BE49-F238E27FC236}">
                <a16:creationId xmlns:a16="http://schemas.microsoft.com/office/drawing/2014/main" id="{D621B80C-8903-4E33-9373-79191D2DB1FC}"/>
              </a:ext>
            </a:extLst>
          </p:cNvPr>
          <p:cNvGrpSpPr/>
          <p:nvPr/>
        </p:nvGrpSpPr>
        <p:grpSpPr>
          <a:xfrm flipV="1">
            <a:off x="5160976" y="2030354"/>
            <a:ext cx="1870049" cy="328703"/>
            <a:chOff x="5249450" y="1004105"/>
            <a:chExt cx="1564191" cy="249947"/>
          </a:xfrm>
        </p:grpSpPr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0026AD57-E9FF-456D-8F49-30021000848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49450" y="1004105"/>
              <a:ext cx="1416170" cy="249947"/>
            </a:xfrm>
            <a:custGeom>
              <a:avLst/>
              <a:gdLst>
                <a:gd name="T0" fmla="*/ 971 w 1055"/>
                <a:gd name="T1" fmla="*/ 109 h 162"/>
                <a:gd name="T2" fmla="*/ 828 w 1055"/>
                <a:gd name="T3" fmla="*/ 0 h 162"/>
                <a:gd name="T4" fmla="*/ 627 w 1055"/>
                <a:gd name="T5" fmla="*/ 0 h 162"/>
                <a:gd name="T6" fmla="*/ 428 w 1055"/>
                <a:gd name="T7" fmla="*/ 0 h 162"/>
                <a:gd name="T8" fmla="*/ 227 w 1055"/>
                <a:gd name="T9" fmla="*/ 0 h 162"/>
                <a:gd name="T10" fmla="*/ 84 w 1055"/>
                <a:gd name="T11" fmla="*/ 109 h 162"/>
                <a:gd name="T12" fmla="*/ 0 w 1055"/>
                <a:gd name="T13" fmla="*/ 162 h 162"/>
                <a:gd name="T14" fmla="*/ 428 w 1055"/>
                <a:gd name="T15" fmla="*/ 162 h 162"/>
                <a:gd name="T16" fmla="*/ 627 w 1055"/>
                <a:gd name="T17" fmla="*/ 162 h 162"/>
                <a:gd name="T18" fmla="*/ 1055 w 1055"/>
                <a:gd name="T19" fmla="*/ 162 h 162"/>
                <a:gd name="T20" fmla="*/ 971 w 1055"/>
                <a:gd name="T21" fmla="*/ 109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55" h="162">
                  <a:moveTo>
                    <a:pt x="971" y="109"/>
                  </a:moveTo>
                  <a:cubicBezTo>
                    <a:pt x="928" y="50"/>
                    <a:pt x="918" y="0"/>
                    <a:pt x="828" y="0"/>
                  </a:cubicBezTo>
                  <a:cubicBezTo>
                    <a:pt x="803" y="0"/>
                    <a:pt x="715" y="0"/>
                    <a:pt x="627" y="0"/>
                  </a:cubicBezTo>
                  <a:cubicBezTo>
                    <a:pt x="627" y="0"/>
                    <a:pt x="528" y="0"/>
                    <a:pt x="428" y="0"/>
                  </a:cubicBezTo>
                  <a:cubicBezTo>
                    <a:pt x="341" y="0"/>
                    <a:pt x="252" y="0"/>
                    <a:pt x="227" y="0"/>
                  </a:cubicBezTo>
                  <a:cubicBezTo>
                    <a:pt x="138" y="0"/>
                    <a:pt x="127" y="50"/>
                    <a:pt x="84" y="109"/>
                  </a:cubicBezTo>
                  <a:cubicBezTo>
                    <a:pt x="50" y="154"/>
                    <a:pt x="14" y="161"/>
                    <a:pt x="0" y="162"/>
                  </a:cubicBezTo>
                  <a:cubicBezTo>
                    <a:pt x="428" y="162"/>
                    <a:pt x="428" y="162"/>
                    <a:pt x="428" y="162"/>
                  </a:cubicBezTo>
                  <a:cubicBezTo>
                    <a:pt x="627" y="162"/>
                    <a:pt x="627" y="162"/>
                    <a:pt x="627" y="162"/>
                  </a:cubicBezTo>
                  <a:cubicBezTo>
                    <a:pt x="1055" y="162"/>
                    <a:pt x="1055" y="162"/>
                    <a:pt x="1055" y="162"/>
                  </a:cubicBezTo>
                  <a:cubicBezTo>
                    <a:pt x="1041" y="161"/>
                    <a:pt x="1005" y="154"/>
                    <a:pt x="971" y="109"/>
                  </a:cubicBezTo>
                  <a:close/>
                </a:path>
              </a:pathLst>
            </a:custGeom>
            <a:solidFill>
              <a:srgbClr val="0A34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938" tIns="36969" rIns="73938" bIns="3696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39876"/>
              <a:endParaRPr lang="ko-KR" altLang="en-US" sz="1456">
                <a:solidFill>
                  <a:srgbClr val="0070C0"/>
                </a:solidFill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EF63EED0-FFBC-48A4-B005-5F50F4C6415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397471" y="1004105"/>
              <a:ext cx="1416170" cy="249947"/>
            </a:xfrm>
            <a:custGeom>
              <a:avLst/>
              <a:gdLst>
                <a:gd name="T0" fmla="*/ 971 w 1055"/>
                <a:gd name="T1" fmla="*/ 109 h 162"/>
                <a:gd name="T2" fmla="*/ 828 w 1055"/>
                <a:gd name="T3" fmla="*/ 0 h 162"/>
                <a:gd name="T4" fmla="*/ 627 w 1055"/>
                <a:gd name="T5" fmla="*/ 0 h 162"/>
                <a:gd name="T6" fmla="*/ 428 w 1055"/>
                <a:gd name="T7" fmla="*/ 0 h 162"/>
                <a:gd name="T8" fmla="*/ 227 w 1055"/>
                <a:gd name="T9" fmla="*/ 0 h 162"/>
                <a:gd name="T10" fmla="*/ 84 w 1055"/>
                <a:gd name="T11" fmla="*/ 109 h 162"/>
                <a:gd name="T12" fmla="*/ 0 w 1055"/>
                <a:gd name="T13" fmla="*/ 162 h 162"/>
                <a:gd name="T14" fmla="*/ 428 w 1055"/>
                <a:gd name="T15" fmla="*/ 162 h 162"/>
                <a:gd name="T16" fmla="*/ 627 w 1055"/>
                <a:gd name="T17" fmla="*/ 162 h 162"/>
                <a:gd name="T18" fmla="*/ 1055 w 1055"/>
                <a:gd name="T19" fmla="*/ 162 h 162"/>
                <a:gd name="T20" fmla="*/ 971 w 1055"/>
                <a:gd name="T21" fmla="*/ 109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55" h="162">
                  <a:moveTo>
                    <a:pt x="971" y="109"/>
                  </a:moveTo>
                  <a:cubicBezTo>
                    <a:pt x="928" y="50"/>
                    <a:pt x="918" y="0"/>
                    <a:pt x="828" y="0"/>
                  </a:cubicBezTo>
                  <a:cubicBezTo>
                    <a:pt x="803" y="0"/>
                    <a:pt x="715" y="0"/>
                    <a:pt x="627" y="0"/>
                  </a:cubicBezTo>
                  <a:cubicBezTo>
                    <a:pt x="627" y="0"/>
                    <a:pt x="528" y="0"/>
                    <a:pt x="428" y="0"/>
                  </a:cubicBezTo>
                  <a:cubicBezTo>
                    <a:pt x="341" y="0"/>
                    <a:pt x="252" y="0"/>
                    <a:pt x="227" y="0"/>
                  </a:cubicBezTo>
                  <a:cubicBezTo>
                    <a:pt x="138" y="0"/>
                    <a:pt x="127" y="50"/>
                    <a:pt x="84" y="109"/>
                  </a:cubicBezTo>
                  <a:cubicBezTo>
                    <a:pt x="50" y="154"/>
                    <a:pt x="14" y="161"/>
                    <a:pt x="0" y="162"/>
                  </a:cubicBezTo>
                  <a:cubicBezTo>
                    <a:pt x="428" y="162"/>
                    <a:pt x="428" y="162"/>
                    <a:pt x="428" y="162"/>
                  </a:cubicBezTo>
                  <a:cubicBezTo>
                    <a:pt x="627" y="162"/>
                    <a:pt x="627" y="162"/>
                    <a:pt x="627" y="162"/>
                  </a:cubicBezTo>
                  <a:cubicBezTo>
                    <a:pt x="1055" y="162"/>
                    <a:pt x="1055" y="162"/>
                    <a:pt x="1055" y="162"/>
                  </a:cubicBezTo>
                  <a:cubicBezTo>
                    <a:pt x="1041" y="161"/>
                    <a:pt x="1005" y="154"/>
                    <a:pt x="971" y="109"/>
                  </a:cubicBezTo>
                  <a:close/>
                </a:path>
              </a:pathLst>
            </a:custGeom>
            <a:solidFill>
              <a:srgbClr val="0A34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938" tIns="36969" rIns="73938" bIns="3696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39876"/>
              <a:endParaRPr lang="ko-KR" altLang="en-US" sz="1456">
                <a:solidFill>
                  <a:srgbClr val="0070C0"/>
                </a:solidFill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68F4D011-C136-4B97-949C-FC4DEAF90568}"/>
              </a:ext>
            </a:extLst>
          </p:cNvPr>
          <p:cNvSpPr txBox="1"/>
          <p:nvPr/>
        </p:nvSpPr>
        <p:spPr>
          <a:xfrm>
            <a:off x="5593299" y="2022895"/>
            <a:ext cx="1005403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b="1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참여대학</a:t>
            </a:r>
          </a:p>
        </p:txBody>
      </p:sp>
      <p:sp>
        <p:nvSpPr>
          <p:cNvPr id="30" name="사각형: 둥근 모서리 29">
            <a:extLst>
              <a:ext uri="{FF2B5EF4-FFF2-40B4-BE49-F238E27FC236}">
                <a16:creationId xmlns:a16="http://schemas.microsoft.com/office/drawing/2014/main" id="{294AFFB7-9ACF-462D-BD9F-66AA8D9D5A54}"/>
              </a:ext>
            </a:extLst>
          </p:cNvPr>
          <p:cNvSpPr/>
          <p:nvPr/>
        </p:nvSpPr>
        <p:spPr>
          <a:xfrm>
            <a:off x="809624" y="4776855"/>
            <a:ext cx="10572752" cy="1436237"/>
          </a:xfrm>
          <a:prstGeom prst="roundRect">
            <a:avLst>
              <a:gd name="adj" fmla="val 6870"/>
            </a:avLst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1F59ACC8-8D5A-43AB-9A3B-61CC21FA8049}"/>
              </a:ext>
            </a:extLst>
          </p:cNvPr>
          <p:cNvGrpSpPr/>
          <p:nvPr/>
        </p:nvGrpSpPr>
        <p:grpSpPr>
          <a:xfrm flipV="1">
            <a:off x="4778259" y="4447960"/>
            <a:ext cx="2635483" cy="328703"/>
            <a:chOff x="5249450" y="1004105"/>
            <a:chExt cx="2204432" cy="249947"/>
          </a:xfrm>
          <a:solidFill>
            <a:srgbClr val="58A7D8"/>
          </a:solidFill>
        </p:grpSpPr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BFF9A7B6-5D48-4FD2-BDE0-F65F9435E0E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49450" y="1004105"/>
              <a:ext cx="1416170" cy="249947"/>
            </a:xfrm>
            <a:custGeom>
              <a:avLst/>
              <a:gdLst>
                <a:gd name="T0" fmla="*/ 971 w 1055"/>
                <a:gd name="T1" fmla="*/ 109 h 162"/>
                <a:gd name="T2" fmla="*/ 828 w 1055"/>
                <a:gd name="T3" fmla="*/ 0 h 162"/>
                <a:gd name="T4" fmla="*/ 627 w 1055"/>
                <a:gd name="T5" fmla="*/ 0 h 162"/>
                <a:gd name="T6" fmla="*/ 428 w 1055"/>
                <a:gd name="T7" fmla="*/ 0 h 162"/>
                <a:gd name="T8" fmla="*/ 227 w 1055"/>
                <a:gd name="T9" fmla="*/ 0 h 162"/>
                <a:gd name="T10" fmla="*/ 84 w 1055"/>
                <a:gd name="T11" fmla="*/ 109 h 162"/>
                <a:gd name="T12" fmla="*/ 0 w 1055"/>
                <a:gd name="T13" fmla="*/ 162 h 162"/>
                <a:gd name="T14" fmla="*/ 428 w 1055"/>
                <a:gd name="T15" fmla="*/ 162 h 162"/>
                <a:gd name="T16" fmla="*/ 627 w 1055"/>
                <a:gd name="T17" fmla="*/ 162 h 162"/>
                <a:gd name="T18" fmla="*/ 1055 w 1055"/>
                <a:gd name="T19" fmla="*/ 162 h 162"/>
                <a:gd name="T20" fmla="*/ 971 w 1055"/>
                <a:gd name="T21" fmla="*/ 109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55" h="162">
                  <a:moveTo>
                    <a:pt x="971" y="109"/>
                  </a:moveTo>
                  <a:cubicBezTo>
                    <a:pt x="928" y="50"/>
                    <a:pt x="918" y="0"/>
                    <a:pt x="828" y="0"/>
                  </a:cubicBezTo>
                  <a:cubicBezTo>
                    <a:pt x="803" y="0"/>
                    <a:pt x="715" y="0"/>
                    <a:pt x="627" y="0"/>
                  </a:cubicBezTo>
                  <a:cubicBezTo>
                    <a:pt x="627" y="0"/>
                    <a:pt x="528" y="0"/>
                    <a:pt x="428" y="0"/>
                  </a:cubicBezTo>
                  <a:cubicBezTo>
                    <a:pt x="341" y="0"/>
                    <a:pt x="252" y="0"/>
                    <a:pt x="227" y="0"/>
                  </a:cubicBezTo>
                  <a:cubicBezTo>
                    <a:pt x="138" y="0"/>
                    <a:pt x="127" y="50"/>
                    <a:pt x="84" y="109"/>
                  </a:cubicBezTo>
                  <a:cubicBezTo>
                    <a:pt x="50" y="154"/>
                    <a:pt x="14" y="161"/>
                    <a:pt x="0" y="162"/>
                  </a:cubicBezTo>
                  <a:cubicBezTo>
                    <a:pt x="428" y="162"/>
                    <a:pt x="428" y="162"/>
                    <a:pt x="428" y="162"/>
                  </a:cubicBezTo>
                  <a:cubicBezTo>
                    <a:pt x="627" y="162"/>
                    <a:pt x="627" y="162"/>
                    <a:pt x="627" y="162"/>
                  </a:cubicBezTo>
                  <a:cubicBezTo>
                    <a:pt x="1055" y="162"/>
                    <a:pt x="1055" y="162"/>
                    <a:pt x="1055" y="162"/>
                  </a:cubicBezTo>
                  <a:cubicBezTo>
                    <a:pt x="1041" y="161"/>
                    <a:pt x="1005" y="154"/>
                    <a:pt x="971" y="10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938" tIns="36969" rIns="73938" bIns="3696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39876"/>
              <a:endParaRPr lang="ko-KR" altLang="en-US" sz="1456">
                <a:solidFill>
                  <a:srgbClr val="0070C0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53B2B65D-E001-4057-AFCE-8447D04819B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037712" y="1004105"/>
              <a:ext cx="1416170" cy="249947"/>
            </a:xfrm>
            <a:custGeom>
              <a:avLst/>
              <a:gdLst>
                <a:gd name="T0" fmla="*/ 971 w 1055"/>
                <a:gd name="T1" fmla="*/ 109 h 162"/>
                <a:gd name="T2" fmla="*/ 828 w 1055"/>
                <a:gd name="T3" fmla="*/ 0 h 162"/>
                <a:gd name="T4" fmla="*/ 627 w 1055"/>
                <a:gd name="T5" fmla="*/ 0 h 162"/>
                <a:gd name="T6" fmla="*/ 428 w 1055"/>
                <a:gd name="T7" fmla="*/ 0 h 162"/>
                <a:gd name="T8" fmla="*/ 227 w 1055"/>
                <a:gd name="T9" fmla="*/ 0 h 162"/>
                <a:gd name="T10" fmla="*/ 84 w 1055"/>
                <a:gd name="T11" fmla="*/ 109 h 162"/>
                <a:gd name="T12" fmla="*/ 0 w 1055"/>
                <a:gd name="T13" fmla="*/ 162 h 162"/>
                <a:gd name="T14" fmla="*/ 428 w 1055"/>
                <a:gd name="T15" fmla="*/ 162 h 162"/>
                <a:gd name="T16" fmla="*/ 627 w 1055"/>
                <a:gd name="T17" fmla="*/ 162 h 162"/>
                <a:gd name="T18" fmla="*/ 1055 w 1055"/>
                <a:gd name="T19" fmla="*/ 162 h 162"/>
                <a:gd name="T20" fmla="*/ 971 w 1055"/>
                <a:gd name="T21" fmla="*/ 109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55" h="162">
                  <a:moveTo>
                    <a:pt x="971" y="109"/>
                  </a:moveTo>
                  <a:cubicBezTo>
                    <a:pt x="928" y="50"/>
                    <a:pt x="918" y="0"/>
                    <a:pt x="828" y="0"/>
                  </a:cubicBezTo>
                  <a:cubicBezTo>
                    <a:pt x="803" y="0"/>
                    <a:pt x="715" y="0"/>
                    <a:pt x="627" y="0"/>
                  </a:cubicBezTo>
                  <a:cubicBezTo>
                    <a:pt x="627" y="0"/>
                    <a:pt x="528" y="0"/>
                    <a:pt x="428" y="0"/>
                  </a:cubicBezTo>
                  <a:cubicBezTo>
                    <a:pt x="341" y="0"/>
                    <a:pt x="252" y="0"/>
                    <a:pt x="227" y="0"/>
                  </a:cubicBezTo>
                  <a:cubicBezTo>
                    <a:pt x="138" y="0"/>
                    <a:pt x="127" y="50"/>
                    <a:pt x="84" y="109"/>
                  </a:cubicBezTo>
                  <a:cubicBezTo>
                    <a:pt x="50" y="154"/>
                    <a:pt x="14" y="161"/>
                    <a:pt x="0" y="162"/>
                  </a:cubicBezTo>
                  <a:cubicBezTo>
                    <a:pt x="428" y="162"/>
                    <a:pt x="428" y="162"/>
                    <a:pt x="428" y="162"/>
                  </a:cubicBezTo>
                  <a:cubicBezTo>
                    <a:pt x="627" y="162"/>
                    <a:pt x="627" y="162"/>
                    <a:pt x="627" y="162"/>
                  </a:cubicBezTo>
                  <a:cubicBezTo>
                    <a:pt x="1055" y="162"/>
                    <a:pt x="1055" y="162"/>
                    <a:pt x="1055" y="162"/>
                  </a:cubicBezTo>
                  <a:cubicBezTo>
                    <a:pt x="1041" y="161"/>
                    <a:pt x="1005" y="154"/>
                    <a:pt x="971" y="10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938" tIns="36969" rIns="73938" bIns="3696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39876"/>
              <a:endParaRPr lang="ko-KR" altLang="en-US" sz="1456">
                <a:solidFill>
                  <a:srgbClr val="0070C0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06D8413D-4F70-4DDD-856F-39E3AACB248E}"/>
              </a:ext>
            </a:extLst>
          </p:cNvPr>
          <p:cNvSpPr txBox="1"/>
          <p:nvPr/>
        </p:nvSpPr>
        <p:spPr>
          <a:xfrm>
            <a:off x="5131634" y="4447960"/>
            <a:ext cx="1928734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b="1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유관기관 및 전문가</a:t>
            </a:r>
          </a:p>
        </p:txBody>
      </p:sp>
      <p:sp>
        <p:nvSpPr>
          <p:cNvPr id="5" name="사각형: 둥근 위쪽 모서리 4">
            <a:extLst>
              <a:ext uri="{FF2B5EF4-FFF2-40B4-BE49-F238E27FC236}">
                <a16:creationId xmlns:a16="http://schemas.microsoft.com/office/drawing/2014/main" id="{B752220B-D9FD-47CF-8989-223E17D5F67C}"/>
              </a:ext>
            </a:extLst>
          </p:cNvPr>
          <p:cNvSpPr/>
          <p:nvPr/>
        </p:nvSpPr>
        <p:spPr>
          <a:xfrm rot="16200000">
            <a:off x="502840" y="5092217"/>
            <a:ext cx="1428569" cy="807229"/>
          </a:xfrm>
          <a:prstGeom prst="round2SameRect">
            <a:avLst>
              <a:gd name="adj1" fmla="val 13445"/>
              <a:gd name="adj2" fmla="val 0"/>
            </a:avLst>
          </a:prstGeom>
          <a:solidFill>
            <a:srgbClr val="58A7D8">
              <a:alpha val="10000"/>
            </a:srgb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>
              <a:ea typeface="나눔바른고딕" panose="020B0603020101020101" pitchFamily="50" charset="-12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C5F4F2F-3ED0-4CBC-A6C4-E3B1970EBE61}"/>
              </a:ext>
            </a:extLst>
          </p:cNvPr>
          <p:cNvSpPr txBox="1"/>
          <p:nvPr/>
        </p:nvSpPr>
        <p:spPr>
          <a:xfrm>
            <a:off x="794872" y="4904807"/>
            <a:ext cx="82586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ko-KR" altLang="en-US" sz="1400" b="1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정부출연</a:t>
            </a:r>
            <a:endParaRPr lang="en-US" altLang="ko-KR" sz="1400" b="1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ko-KR" altLang="en-US" sz="1400" b="1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연구소</a:t>
            </a:r>
          </a:p>
        </p:txBody>
      </p: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5470425C-09E5-4063-A7C0-84AE27BA2470}"/>
              </a:ext>
            </a:extLst>
          </p:cNvPr>
          <p:cNvGrpSpPr/>
          <p:nvPr/>
        </p:nvGrpSpPr>
        <p:grpSpPr>
          <a:xfrm>
            <a:off x="4077043" y="4781547"/>
            <a:ext cx="825867" cy="1428569"/>
            <a:chOff x="794872" y="4991097"/>
            <a:chExt cx="825867" cy="1428569"/>
          </a:xfrm>
        </p:grpSpPr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328F63C8-50CD-4EE7-9B4E-ED051D04DCFD}"/>
                </a:ext>
              </a:extLst>
            </p:cNvPr>
            <p:cNvSpPr/>
            <p:nvPr/>
          </p:nvSpPr>
          <p:spPr>
            <a:xfrm rot="16200000">
              <a:off x="502840" y="5301767"/>
              <a:ext cx="1428569" cy="807229"/>
            </a:xfrm>
            <a:prstGeom prst="rect">
              <a:avLst/>
            </a:prstGeom>
            <a:solidFill>
              <a:srgbClr val="58A7D8">
                <a:alpha val="10000"/>
              </a:srgbClr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ko-KR" altLang="en-US">
                <a:ea typeface="나눔바른고딕" panose="020B0603020101020101" pitchFamily="50" charset="-127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D175FEF-4D07-479E-BDE0-B4C3CBB4BA40}"/>
                </a:ext>
              </a:extLst>
            </p:cNvPr>
            <p:cNvSpPr txBox="1"/>
            <p:nvPr/>
          </p:nvSpPr>
          <p:spPr>
            <a:xfrm>
              <a:off x="794872" y="5114357"/>
              <a:ext cx="665567" cy="307777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ko-KR" altLang="en-US" sz="1400" b="1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산업체</a:t>
              </a:r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F1702168-968F-4B9F-8CF1-E9B063BAFFFB}"/>
              </a:ext>
            </a:extLst>
          </p:cNvPr>
          <p:cNvGrpSpPr/>
          <p:nvPr/>
        </p:nvGrpSpPr>
        <p:grpSpPr>
          <a:xfrm>
            <a:off x="1603275" y="2564180"/>
            <a:ext cx="8985450" cy="1040919"/>
            <a:chOff x="1722843" y="2744219"/>
            <a:chExt cx="9166057" cy="1061841"/>
          </a:xfrm>
        </p:grpSpPr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A530534B-EF84-4D66-B084-BE4765C6CC4E}"/>
                </a:ext>
              </a:extLst>
            </p:cNvPr>
            <p:cNvGrpSpPr/>
            <p:nvPr/>
          </p:nvGrpSpPr>
          <p:grpSpPr>
            <a:xfrm>
              <a:off x="1722843" y="2744219"/>
              <a:ext cx="1151546" cy="1061841"/>
              <a:chOff x="1064341" y="2744219"/>
              <a:chExt cx="1151546" cy="1061841"/>
            </a:xfrm>
          </p:grpSpPr>
          <p:pic>
            <p:nvPicPr>
              <p:cNvPr id="217" name="Picture 12" descr="정장 - 대학상징 - 대학소개 - 서울대학교">
                <a:extLst>
                  <a:ext uri="{FF2B5EF4-FFF2-40B4-BE49-F238E27FC236}">
                    <a16:creationId xmlns:a16="http://schemas.microsoft.com/office/drawing/2014/main" id="{EFB75835-62C2-4784-B588-EB093D2E3E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226"/>
              <a:stretch/>
            </p:blipFill>
            <p:spPr bwMode="auto">
              <a:xfrm>
                <a:off x="1325746" y="2744219"/>
                <a:ext cx="628736" cy="6999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8" name="그룹 7">
                <a:extLst>
                  <a:ext uri="{FF2B5EF4-FFF2-40B4-BE49-F238E27FC236}">
                    <a16:creationId xmlns:a16="http://schemas.microsoft.com/office/drawing/2014/main" id="{D2C86168-6D46-4C81-9CFC-734BAF1530E7}"/>
                  </a:ext>
                </a:extLst>
              </p:cNvPr>
              <p:cNvGrpSpPr/>
              <p:nvPr/>
            </p:nvGrpSpPr>
            <p:grpSpPr>
              <a:xfrm>
                <a:off x="1064341" y="3551699"/>
                <a:ext cx="1151546" cy="254361"/>
                <a:chOff x="1064341" y="3608849"/>
                <a:chExt cx="1151546" cy="254361"/>
              </a:xfrm>
            </p:grpSpPr>
            <p:sp>
              <p:nvSpPr>
                <p:cNvPr id="7" name="사각형: 둥근 모서리 6">
                  <a:extLst>
                    <a:ext uri="{FF2B5EF4-FFF2-40B4-BE49-F238E27FC236}">
                      <a16:creationId xmlns:a16="http://schemas.microsoft.com/office/drawing/2014/main" id="{A3365B0B-0136-4CC4-89AA-A7995BAC4DAE}"/>
                    </a:ext>
                  </a:extLst>
                </p:cNvPr>
                <p:cNvSpPr/>
                <p:nvPr/>
              </p:nvSpPr>
              <p:spPr>
                <a:xfrm>
                  <a:off x="1064341" y="3608849"/>
                  <a:ext cx="1151546" cy="25436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A347C">
                    <a:alpha val="10000"/>
                  </a:srgbClr>
                </a:solidFill>
                <a:ln>
                  <a:solidFill>
                    <a:schemeClr val="accent1">
                      <a:shade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839876"/>
                  <a:endParaRPr lang="ko-KR" altLang="en-US" sz="1456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8B36D25-F7C5-448B-AD92-1B4865ED76E2}"/>
                    </a:ext>
                  </a:extLst>
                </p:cNvPr>
                <p:cNvSpPr txBox="1"/>
                <p:nvPr/>
              </p:nvSpPr>
              <p:spPr>
                <a:xfrm>
                  <a:off x="1295468" y="3643696"/>
                  <a:ext cx="689291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pPr algn="ctr"/>
                  <a:r>
                    <a:rPr lang="ko-KR" altLang="en-US" sz="1200" b="1" dirty="0">
                      <a:ln>
                        <a:solidFill>
                          <a:schemeClr val="bg1">
                            <a:lumMod val="75000"/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  <a:t>서울대학교</a:t>
                  </a:r>
                </a:p>
              </p:txBody>
            </p:sp>
          </p:grpSp>
        </p:grp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66215F95-3EC7-4216-8F68-42BCB5885C4E}"/>
                </a:ext>
              </a:extLst>
            </p:cNvPr>
            <p:cNvGrpSpPr/>
            <p:nvPr/>
          </p:nvGrpSpPr>
          <p:grpSpPr>
            <a:xfrm>
              <a:off x="3325745" y="2757901"/>
              <a:ext cx="1151546" cy="1048159"/>
              <a:chOff x="2833413" y="2757901"/>
              <a:chExt cx="1151546" cy="1048159"/>
            </a:xfrm>
          </p:grpSpPr>
          <p:pic>
            <p:nvPicPr>
              <p:cNvPr id="286" name="Picture 10" descr="한양대학교 ERICA/ERICA 소식] 한양대학교의 상징과 그 의미를 알아보자 : 네이버 블로그">
                <a:extLst>
                  <a:ext uri="{FF2B5EF4-FFF2-40B4-BE49-F238E27FC236}">
                    <a16:creationId xmlns:a16="http://schemas.microsoft.com/office/drawing/2014/main" id="{3244A369-6354-43C6-B1B4-C9BC5EABD6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411" r="18959" b="33127"/>
              <a:stretch/>
            </p:blipFill>
            <p:spPr bwMode="auto">
              <a:xfrm>
                <a:off x="3071841" y="2757901"/>
                <a:ext cx="674690" cy="672604"/>
              </a:xfrm>
              <a:prstGeom prst="ellipse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43" name="그룹 42">
                <a:extLst>
                  <a:ext uri="{FF2B5EF4-FFF2-40B4-BE49-F238E27FC236}">
                    <a16:creationId xmlns:a16="http://schemas.microsoft.com/office/drawing/2014/main" id="{D4BB1EDB-1347-466B-9A3F-E5AF9F84E1A7}"/>
                  </a:ext>
                </a:extLst>
              </p:cNvPr>
              <p:cNvGrpSpPr/>
              <p:nvPr/>
            </p:nvGrpSpPr>
            <p:grpSpPr>
              <a:xfrm>
                <a:off x="2833413" y="3551699"/>
                <a:ext cx="1151546" cy="254361"/>
                <a:chOff x="1064341" y="3608849"/>
                <a:chExt cx="1151546" cy="254361"/>
              </a:xfrm>
            </p:grpSpPr>
            <p:sp>
              <p:nvSpPr>
                <p:cNvPr id="44" name="사각형: 둥근 모서리 43">
                  <a:extLst>
                    <a:ext uri="{FF2B5EF4-FFF2-40B4-BE49-F238E27FC236}">
                      <a16:creationId xmlns:a16="http://schemas.microsoft.com/office/drawing/2014/main" id="{181776CE-7C93-4E24-9A0B-1778A0AB3D71}"/>
                    </a:ext>
                  </a:extLst>
                </p:cNvPr>
                <p:cNvSpPr/>
                <p:nvPr/>
              </p:nvSpPr>
              <p:spPr>
                <a:xfrm>
                  <a:off x="1064341" y="3608849"/>
                  <a:ext cx="1151546" cy="25436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A347C">
                    <a:alpha val="10000"/>
                  </a:srgbClr>
                </a:solidFill>
                <a:ln>
                  <a:solidFill>
                    <a:schemeClr val="accent1">
                      <a:shade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839876"/>
                  <a:endParaRPr lang="ko-KR" altLang="en-US" sz="1456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6451003E-C22A-4444-A410-20BE216819B3}"/>
                    </a:ext>
                  </a:extLst>
                </p:cNvPr>
                <p:cNvSpPr txBox="1"/>
                <p:nvPr/>
              </p:nvSpPr>
              <p:spPr>
                <a:xfrm>
                  <a:off x="1295468" y="3643696"/>
                  <a:ext cx="689291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pPr algn="ctr"/>
                  <a:r>
                    <a:rPr lang="ko-KR" altLang="en-US" sz="1200" b="1" dirty="0">
                      <a:ln>
                        <a:solidFill>
                          <a:schemeClr val="bg1">
                            <a:lumMod val="75000"/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  <a:t>한양대학교</a:t>
                  </a:r>
                </a:p>
              </p:txBody>
            </p:sp>
          </p:grpSp>
        </p:grp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A08EEFF4-63DC-416B-8365-F3AAAF43AE37}"/>
                </a:ext>
              </a:extLst>
            </p:cNvPr>
            <p:cNvGrpSpPr/>
            <p:nvPr/>
          </p:nvGrpSpPr>
          <p:grpSpPr>
            <a:xfrm>
              <a:off x="4928647" y="2758890"/>
              <a:ext cx="1151546" cy="1047170"/>
              <a:chOff x="4602485" y="2758890"/>
              <a:chExt cx="1151546" cy="1047170"/>
            </a:xfrm>
          </p:grpSpPr>
          <p:pic>
            <p:nvPicPr>
              <p:cNvPr id="277" name="그림 276">
                <a:extLst>
                  <a:ext uri="{FF2B5EF4-FFF2-40B4-BE49-F238E27FC236}">
                    <a16:creationId xmlns:a16="http://schemas.microsoft.com/office/drawing/2014/main" id="{88614997-CDF3-49BF-A5C3-82141D7C74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47136" y="2758890"/>
                <a:ext cx="662245" cy="670627"/>
              </a:xfrm>
              <a:prstGeom prst="ellipse">
                <a:avLst/>
              </a:prstGeom>
              <a:solidFill>
                <a:schemeClr val="bg1"/>
              </a:solidFill>
            </p:spPr>
          </p:pic>
          <p:grpSp>
            <p:nvGrpSpPr>
              <p:cNvPr id="46" name="그룹 45">
                <a:extLst>
                  <a:ext uri="{FF2B5EF4-FFF2-40B4-BE49-F238E27FC236}">
                    <a16:creationId xmlns:a16="http://schemas.microsoft.com/office/drawing/2014/main" id="{7F8AEC3D-062A-4F78-AA03-C373A7F6B3AA}"/>
                  </a:ext>
                </a:extLst>
              </p:cNvPr>
              <p:cNvGrpSpPr/>
              <p:nvPr/>
            </p:nvGrpSpPr>
            <p:grpSpPr>
              <a:xfrm>
                <a:off x="4602485" y="3551699"/>
                <a:ext cx="1151546" cy="254361"/>
                <a:chOff x="1064341" y="3608849"/>
                <a:chExt cx="1151546" cy="254361"/>
              </a:xfrm>
            </p:grpSpPr>
            <p:sp>
              <p:nvSpPr>
                <p:cNvPr id="47" name="사각형: 둥근 모서리 46">
                  <a:extLst>
                    <a:ext uri="{FF2B5EF4-FFF2-40B4-BE49-F238E27FC236}">
                      <a16:creationId xmlns:a16="http://schemas.microsoft.com/office/drawing/2014/main" id="{C7CECBB6-7C9D-468E-B273-F8DDC6F9E762}"/>
                    </a:ext>
                  </a:extLst>
                </p:cNvPr>
                <p:cNvSpPr/>
                <p:nvPr/>
              </p:nvSpPr>
              <p:spPr>
                <a:xfrm>
                  <a:off x="1064341" y="3608849"/>
                  <a:ext cx="1151546" cy="25436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A347C">
                    <a:alpha val="10000"/>
                  </a:srgbClr>
                </a:solidFill>
                <a:ln>
                  <a:solidFill>
                    <a:schemeClr val="accent1">
                      <a:shade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1200" b="1">
                    <a:ln>
                      <a:solidFill>
                        <a:schemeClr val="bg1">
                          <a:lumMod val="75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endParaRP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1B71F292-FE8C-4A11-919C-23DF1F094D06}"/>
                    </a:ext>
                  </a:extLst>
                </p:cNvPr>
                <p:cNvSpPr txBox="1"/>
                <p:nvPr/>
              </p:nvSpPr>
              <p:spPr>
                <a:xfrm>
                  <a:off x="1295468" y="3643696"/>
                  <a:ext cx="689291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pPr algn="ctr"/>
                  <a:r>
                    <a:rPr lang="ko-KR" altLang="en-US" sz="1200" b="1" dirty="0">
                      <a:ln>
                        <a:solidFill>
                          <a:schemeClr val="bg1">
                            <a:lumMod val="75000"/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  <a:t>강원대학교</a:t>
                  </a:r>
                </a:p>
              </p:txBody>
            </p:sp>
          </p:grpSp>
        </p:grp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60B623A0-6A33-4249-9527-568718658699}"/>
                </a:ext>
              </a:extLst>
            </p:cNvPr>
            <p:cNvGrpSpPr/>
            <p:nvPr/>
          </p:nvGrpSpPr>
          <p:grpSpPr>
            <a:xfrm>
              <a:off x="6531549" y="2753021"/>
              <a:ext cx="1151546" cy="1053039"/>
              <a:chOff x="6371557" y="2753021"/>
              <a:chExt cx="1151546" cy="1053039"/>
            </a:xfrm>
          </p:grpSpPr>
          <p:pic>
            <p:nvPicPr>
              <p:cNvPr id="271" name="그림 270">
                <a:extLst>
                  <a:ext uri="{FF2B5EF4-FFF2-40B4-BE49-F238E27FC236}">
                    <a16:creationId xmlns:a16="http://schemas.microsoft.com/office/drawing/2014/main" id="{AFC8224B-5DFD-43AD-A79D-98919945EA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06148" y="2753021"/>
                <a:ext cx="682364" cy="682364"/>
              </a:xfrm>
              <a:prstGeom prst="ellipse">
                <a:avLst/>
              </a:prstGeom>
              <a:solidFill>
                <a:schemeClr val="bg1"/>
              </a:solidFill>
            </p:spPr>
          </p:pic>
          <p:grpSp>
            <p:nvGrpSpPr>
              <p:cNvPr id="49" name="그룹 48">
                <a:extLst>
                  <a:ext uri="{FF2B5EF4-FFF2-40B4-BE49-F238E27FC236}">
                    <a16:creationId xmlns:a16="http://schemas.microsoft.com/office/drawing/2014/main" id="{5E479639-54E6-436D-BD77-E741A4A07724}"/>
                  </a:ext>
                </a:extLst>
              </p:cNvPr>
              <p:cNvGrpSpPr/>
              <p:nvPr/>
            </p:nvGrpSpPr>
            <p:grpSpPr>
              <a:xfrm>
                <a:off x="6371557" y="3551699"/>
                <a:ext cx="1151546" cy="254361"/>
                <a:chOff x="1064341" y="3608849"/>
                <a:chExt cx="1151546" cy="254361"/>
              </a:xfrm>
            </p:grpSpPr>
            <p:sp>
              <p:nvSpPr>
                <p:cNvPr id="50" name="사각형: 둥근 모서리 49">
                  <a:extLst>
                    <a:ext uri="{FF2B5EF4-FFF2-40B4-BE49-F238E27FC236}">
                      <a16:creationId xmlns:a16="http://schemas.microsoft.com/office/drawing/2014/main" id="{5FA75BFC-7690-4F02-BE93-23BEBF75C2DB}"/>
                    </a:ext>
                  </a:extLst>
                </p:cNvPr>
                <p:cNvSpPr/>
                <p:nvPr/>
              </p:nvSpPr>
              <p:spPr>
                <a:xfrm>
                  <a:off x="1064341" y="3608849"/>
                  <a:ext cx="1151546" cy="25436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A347C">
                    <a:alpha val="10000"/>
                  </a:srgbClr>
                </a:solidFill>
                <a:ln>
                  <a:solidFill>
                    <a:schemeClr val="accent1">
                      <a:shade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1200" b="1">
                    <a:ln>
                      <a:solidFill>
                        <a:schemeClr val="bg1">
                          <a:lumMod val="75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endParaRPr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68A33BA6-323C-4D09-BB19-7C7CD8917256}"/>
                    </a:ext>
                  </a:extLst>
                </p:cNvPr>
                <p:cNvSpPr txBox="1"/>
                <p:nvPr/>
              </p:nvSpPr>
              <p:spPr>
                <a:xfrm>
                  <a:off x="1295468" y="3643696"/>
                  <a:ext cx="689291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pPr algn="ctr"/>
                  <a:r>
                    <a:rPr lang="ko-KR" altLang="en-US" sz="1200" b="1" dirty="0">
                      <a:ln>
                        <a:solidFill>
                          <a:schemeClr val="bg1">
                            <a:lumMod val="75000"/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  <a:t>부산대학교</a:t>
                  </a:r>
                </a:p>
              </p:txBody>
            </p:sp>
          </p:grpSp>
        </p:grpSp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E958624C-A39B-43C7-B3AA-77654474DE08}"/>
                </a:ext>
              </a:extLst>
            </p:cNvPr>
            <p:cNvGrpSpPr/>
            <p:nvPr/>
          </p:nvGrpSpPr>
          <p:grpSpPr>
            <a:xfrm>
              <a:off x="8134451" y="2753021"/>
              <a:ext cx="1151546" cy="1053039"/>
              <a:chOff x="8140629" y="2753021"/>
              <a:chExt cx="1151546" cy="1053039"/>
            </a:xfrm>
          </p:grpSpPr>
          <p:pic>
            <p:nvPicPr>
              <p:cNvPr id="283" name="그림 282">
                <a:extLst>
                  <a:ext uri="{FF2B5EF4-FFF2-40B4-BE49-F238E27FC236}">
                    <a16:creationId xmlns:a16="http://schemas.microsoft.com/office/drawing/2014/main" id="{9673BB20-B3CF-4345-86DC-F9AFB523A0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75220" y="2753021"/>
                <a:ext cx="682364" cy="682364"/>
              </a:xfrm>
              <a:prstGeom prst="rect">
                <a:avLst/>
              </a:prstGeom>
            </p:spPr>
          </p:pic>
          <p:grpSp>
            <p:nvGrpSpPr>
              <p:cNvPr id="52" name="그룹 51">
                <a:extLst>
                  <a:ext uri="{FF2B5EF4-FFF2-40B4-BE49-F238E27FC236}">
                    <a16:creationId xmlns:a16="http://schemas.microsoft.com/office/drawing/2014/main" id="{8F777DC0-7AE1-4F11-85E7-8850D9348318}"/>
                  </a:ext>
                </a:extLst>
              </p:cNvPr>
              <p:cNvGrpSpPr/>
              <p:nvPr/>
            </p:nvGrpSpPr>
            <p:grpSpPr>
              <a:xfrm>
                <a:off x="8140629" y="3551699"/>
                <a:ext cx="1151546" cy="254361"/>
                <a:chOff x="1064341" y="3608849"/>
                <a:chExt cx="1151546" cy="254361"/>
              </a:xfrm>
            </p:grpSpPr>
            <p:sp>
              <p:nvSpPr>
                <p:cNvPr id="53" name="사각형: 둥근 모서리 52">
                  <a:extLst>
                    <a:ext uri="{FF2B5EF4-FFF2-40B4-BE49-F238E27FC236}">
                      <a16:creationId xmlns:a16="http://schemas.microsoft.com/office/drawing/2014/main" id="{4A3B6FE3-82D6-447F-9870-BCDFBC73F2D7}"/>
                    </a:ext>
                  </a:extLst>
                </p:cNvPr>
                <p:cNvSpPr/>
                <p:nvPr/>
              </p:nvSpPr>
              <p:spPr>
                <a:xfrm>
                  <a:off x="1064341" y="3608849"/>
                  <a:ext cx="1151546" cy="25436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A347C">
                    <a:alpha val="10000"/>
                  </a:srgbClr>
                </a:solidFill>
                <a:ln>
                  <a:solidFill>
                    <a:schemeClr val="accent1">
                      <a:shade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1200" b="1">
                    <a:ln>
                      <a:solidFill>
                        <a:schemeClr val="bg1">
                          <a:lumMod val="75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endParaRP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044FE454-BED1-4FDA-A8DF-2A49B452AE06}"/>
                    </a:ext>
                  </a:extLst>
                </p:cNvPr>
                <p:cNvSpPr txBox="1"/>
                <p:nvPr/>
              </p:nvSpPr>
              <p:spPr>
                <a:xfrm>
                  <a:off x="1295468" y="3643696"/>
                  <a:ext cx="689291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pPr algn="ctr"/>
                  <a:r>
                    <a:rPr lang="ko-KR" altLang="en-US" sz="1200" b="1" dirty="0">
                      <a:ln>
                        <a:solidFill>
                          <a:schemeClr val="bg1">
                            <a:lumMod val="75000"/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  <a:t>전북대학교</a:t>
                  </a:r>
                </a:p>
              </p:txBody>
            </p:sp>
          </p:grpSp>
        </p:grp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CBAC3FF7-11B3-4A16-B8D3-3B07933BD039}"/>
                </a:ext>
              </a:extLst>
            </p:cNvPr>
            <p:cNvGrpSpPr/>
            <p:nvPr/>
          </p:nvGrpSpPr>
          <p:grpSpPr>
            <a:xfrm>
              <a:off x="9737354" y="2799187"/>
              <a:ext cx="1151546" cy="1006873"/>
              <a:chOff x="9909701" y="2799187"/>
              <a:chExt cx="1151546" cy="1006873"/>
            </a:xfrm>
          </p:grpSpPr>
          <p:pic>
            <p:nvPicPr>
              <p:cNvPr id="231" name="그림 230">
                <a:extLst>
                  <a:ext uri="{FF2B5EF4-FFF2-40B4-BE49-F238E27FC236}">
                    <a16:creationId xmlns:a16="http://schemas.microsoft.com/office/drawing/2014/main" id="{8061768B-DF4E-48C8-BA5B-558F7160C9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145071" y="2799187"/>
                <a:ext cx="680807" cy="590031"/>
              </a:xfrm>
              <a:prstGeom prst="rect">
                <a:avLst/>
              </a:prstGeom>
              <a:solidFill>
                <a:schemeClr val="bg1"/>
              </a:solidFill>
            </p:spPr>
          </p:pic>
          <p:grpSp>
            <p:nvGrpSpPr>
              <p:cNvPr id="55" name="그룹 54">
                <a:extLst>
                  <a:ext uri="{FF2B5EF4-FFF2-40B4-BE49-F238E27FC236}">
                    <a16:creationId xmlns:a16="http://schemas.microsoft.com/office/drawing/2014/main" id="{059BDEF1-B505-4B5F-A0F7-12986D4217FC}"/>
                  </a:ext>
                </a:extLst>
              </p:cNvPr>
              <p:cNvGrpSpPr/>
              <p:nvPr/>
            </p:nvGrpSpPr>
            <p:grpSpPr>
              <a:xfrm>
                <a:off x="9909701" y="3551699"/>
                <a:ext cx="1151546" cy="254361"/>
                <a:chOff x="1064341" y="3608849"/>
                <a:chExt cx="1151546" cy="254361"/>
              </a:xfrm>
            </p:grpSpPr>
            <p:sp>
              <p:nvSpPr>
                <p:cNvPr id="56" name="사각형: 둥근 모서리 55">
                  <a:extLst>
                    <a:ext uri="{FF2B5EF4-FFF2-40B4-BE49-F238E27FC236}">
                      <a16:creationId xmlns:a16="http://schemas.microsoft.com/office/drawing/2014/main" id="{22B4CE41-8C15-4E19-A3EB-7733AE8C18FB}"/>
                    </a:ext>
                  </a:extLst>
                </p:cNvPr>
                <p:cNvSpPr/>
                <p:nvPr/>
              </p:nvSpPr>
              <p:spPr>
                <a:xfrm>
                  <a:off x="1064341" y="3608849"/>
                  <a:ext cx="1151546" cy="25436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A347C">
                    <a:alpha val="10000"/>
                  </a:srgbClr>
                </a:solidFill>
                <a:ln>
                  <a:solidFill>
                    <a:schemeClr val="accent1">
                      <a:shade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1200" b="1">
                    <a:ln>
                      <a:solidFill>
                        <a:schemeClr val="bg1">
                          <a:lumMod val="75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endParaRPr>
                </a:p>
              </p:txBody>
            </p:sp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1BDF1480-8BED-49DF-A91D-E4C004442E05}"/>
                    </a:ext>
                  </a:extLst>
                </p:cNvPr>
                <p:cNvSpPr txBox="1"/>
                <p:nvPr/>
              </p:nvSpPr>
              <p:spPr>
                <a:xfrm>
                  <a:off x="1157610" y="3643696"/>
                  <a:ext cx="965008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pPr algn="ctr"/>
                  <a:r>
                    <a:rPr lang="ko-KR" altLang="en-US" sz="1200" b="1" dirty="0">
                      <a:ln>
                        <a:solidFill>
                          <a:schemeClr val="bg1">
                            <a:lumMod val="75000"/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  <a:t>경남정보대학교</a:t>
                  </a:r>
                </a:p>
              </p:txBody>
            </p:sp>
          </p:grpSp>
        </p:grpSp>
      </p:grpSp>
      <p:pic>
        <p:nvPicPr>
          <p:cNvPr id="1028" name="Picture 4" descr="인사] KIST(한국과학기술연구원) 인사발령 &lt; 발표 &lt; TODAY &lt; 기사본문 - 인공지능신문">
            <a:extLst>
              <a:ext uri="{FF2B5EF4-FFF2-40B4-BE49-F238E27FC236}">
                <a16:creationId xmlns:a16="http://schemas.microsoft.com/office/drawing/2014/main" id="{EA74AB7B-14C1-4C0C-9C86-5624F71D2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479" y="4907802"/>
            <a:ext cx="949581" cy="56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그림 41">
            <a:extLst>
              <a:ext uri="{FF2B5EF4-FFF2-40B4-BE49-F238E27FC236}">
                <a16:creationId xmlns:a16="http://schemas.microsoft.com/office/drawing/2014/main" id="{7F1DA9E4-E397-40BA-94CF-FDD0254E2A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38594" y="5109016"/>
            <a:ext cx="1207022" cy="181621"/>
          </a:xfrm>
          <a:prstGeom prst="rect">
            <a:avLst/>
          </a:prstGeom>
        </p:spPr>
      </p:pic>
      <p:pic>
        <p:nvPicPr>
          <p:cNvPr id="1030" name="Picture 6" descr="KERI홍보관 &gt; CI소개&gt; 한국전기연구원">
            <a:extLst>
              <a:ext uri="{FF2B5EF4-FFF2-40B4-BE49-F238E27FC236}">
                <a16:creationId xmlns:a16="http://schemas.microsoft.com/office/drawing/2014/main" id="{D567EC35-C8A8-4F10-B713-5B0CA43CB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443" y="5612378"/>
            <a:ext cx="663859" cy="36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한국화학연구원 - 위키백과, 우리 모두의 백과사전">
            <a:extLst>
              <a:ext uri="{FF2B5EF4-FFF2-40B4-BE49-F238E27FC236}">
                <a16:creationId xmlns:a16="http://schemas.microsoft.com/office/drawing/2014/main" id="{DF1A1E84-6783-478B-88DC-EBC275827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581" y="5578736"/>
            <a:ext cx="729940" cy="35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" name="그룹 60">
            <a:extLst>
              <a:ext uri="{FF2B5EF4-FFF2-40B4-BE49-F238E27FC236}">
                <a16:creationId xmlns:a16="http://schemas.microsoft.com/office/drawing/2014/main" id="{C69391C6-8919-4175-ABC9-BB1F06438157}"/>
              </a:ext>
            </a:extLst>
          </p:cNvPr>
          <p:cNvGrpSpPr/>
          <p:nvPr/>
        </p:nvGrpSpPr>
        <p:grpSpPr>
          <a:xfrm>
            <a:off x="3786123" y="5760334"/>
            <a:ext cx="176419" cy="42916"/>
            <a:chOff x="3739021" y="5998719"/>
            <a:chExt cx="213467" cy="51929"/>
          </a:xfrm>
          <a:solidFill>
            <a:schemeClr val="bg1">
              <a:lumMod val="65000"/>
            </a:schemeClr>
          </a:solidFill>
        </p:grpSpPr>
        <p:sp>
          <p:nvSpPr>
            <p:cNvPr id="60" name="타원 59">
              <a:extLst>
                <a:ext uri="{FF2B5EF4-FFF2-40B4-BE49-F238E27FC236}">
                  <a16:creationId xmlns:a16="http://schemas.microsoft.com/office/drawing/2014/main" id="{20E08A6A-6613-4E14-B760-02163DDDF6B1}"/>
                </a:ext>
              </a:extLst>
            </p:cNvPr>
            <p:cNvSpPr/>
            <p:nvPr/>
          </p:nvSpPr>
          <p:spPr>
            <a:xfrm>
              <a:off x="3739021" y="5998719"/>
              <a:ext cx="51929" cy="519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6" name="타원 85">
              <a:extLst>
                <a:ext uri="{FF2B5EF4-FFF2-40B4-BE49-F238E27FC236}">
                  <a16:creationId xmlns:a16="http://schemas.microsoft.com/office/drawing/2014/main" id="{42E03757-25C8-4C76-A754-1DDB963F8D42}"/>
                </a:ext>
              </a:extLst>
            </p:cNvPr>
            <p:cNvSpPr/>
            <p:nvPr/>
          </p:nvSpPr>
          <p:spPr>
            <a:xfrm>
              <a:off x="3819790" y="5998719"/>
              <a:ext cx="51929" cy="519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타원 86">
              <a:extLst>
                <a:ext uri="{FF2B5EF4-FFF2-40B4-BE49-F238E27FC236}">
                  <a16:creationId xmlns:a16="http://schemas.microsoft.com/office/drawing/2014/main" id="{3BAD3078-AEFB-4B0C-842B-780371B74802}"/>
                </a:ext>
              </a:extLst>
            </p:cNvPr>
            <p:cNvSpPr/>
            <p:nvPr/>
          </p:nvSpPr>
          <p:spPr>
            <a:xfrm>
              <a:off x="3900559" y="5998719"/>
              <a:ext cx="51929" cy="519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2" name="그룹 61">
            <a:extLst>
              <a:ext uri="{FF2B5EF4-FFF2-40B4-BE49-F238E27FC236}">
                <a16:creationId xmlns:a16="http://schemas.microsoft.com/office/drawing/2014/main" id="{540E541D-6A0C-473A-81DF-AB83156F1DE3}"/>
              </a:ext>
            </a:extLst>
          </p:cNvPr>
          <p:cNvGrpSpPr/>
          <p:nvPr/>
        </p:nvGrpSpPr>
        <p:grpSpPr>
          <a:xfrm>
            <a:off x="4944038" y="4869793"/>
            <a:ext cx="1493882" cy="249349"/>
            <a:chOff x="5045932" y="5060293"/>
            <a:chExt cx="1241742" cy="249349"/>
          </a:xfrm>
        </p:grpSpPr>
        <p:sp>
          <p:nvSpPr>
            <p:cNvPr id="89" name="사각형: 둥근 모서리 88">
              <a:extLst>
                <a:ext uri="{FF2B5EF4-FFF2-40B4-BE49-F238E27FC236}">
                  <a16:creationId xmlns:a16="http://schemas.microsoft.com/office/drawing/2014/main" id="{4E480255-7810-431F-BEE7-CF336925DC20}"/>
                </a:ext>
              </a:extLst>
            </p:cNvPr>
            <p:cNvSpPr/>
            <p:nvPr/>
          </p:nvSpPr>
          <p:spPr>
            <a:xfrm>
              <a:off x="5045932" y="5060293"/>
              <a:ext cx="1241742" cy="249349"/>
            </a:xfrm>
            <a:prstGeom prst="roundRect">
              <a:avLst>
                <a:gd name="adj" fmla="val 50000"/>
              </a:avLst>
            </a:prstGeom>
            <a:solidFill>
              <a:srgbClr val="09A7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39876"/>
              <a:endParaRPr lang="ko-KR" altLang="en-US" sz="1653">
                <a:solidFill>
                  <a:prstClr val="white"/>
                </a:solidFill>
                <a:latin typeface="Calibri" panose="020F0502020204030204"/>
                <a:ea typeface="맑은 고딕" panose="020B0503020000020004" pitchFamily="50" charset="-127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188E3979-D93D-4CC0-9354-999355C64A5F}"/>
                </a:ext>
              </a:extLst>
            </p:cNvPr>
            <p:cNvSpPr txBox="1"/>
            <p:nvPr/>
          </p:nvSpPr>
          <p:spPr>
            <a:xfrm>
              <a:off x="5322157" y="5092634"/>
              <a:ext cx="689291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/>
              <a:r>
                <a:rPr lang="ko-KR" altLang="en-US" sz="1200" b="1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태양에너지</a:t>
              </a:r>
            </a:p>
          </p:txBody>
        </p:sp>
      </p:grpSp>
      <p:grpSp>
        <p:nvGrpSpPr>
          <p:cNvPr id="92" name="그룹 91">
            <a:extLst>
              <a:ext uri="{FF2B5EF4-FFF2-40B4-BE49-F238E27FC236}">
                <a16:creationId xmlns:a16="http://schemas.microsoft.com/office/drawing/2014/main" id="{78AB5353-D8C3-4739-8401-1E6A51DA0BE8}"/>
              </a:ext>
            </a:extLst>
          </p:cNvPr>
          <p:cNvGrpSpPr/>
          <p:nvPr/>
        </p:nvGrpSpPr>
        <p:grpSpPr>
          <a:xfrm>
            <a:off x="6627178" y="4869793"/>
            <a:ext cx="1493882" cy="249349"/>
            <a:chOff x="5045932" y="5060293"/>
            <a:chExt cx="1241742" cy="249349"/>
          </a:xfrm>
        </p:grpSpPr>
        <p:sp>
          <p:nvSpPr>
            <p:cNvPr id="93" name="사각형: 둥근 모서리 92">
              <a:extLst>
                <a:ext uri="{FF2B5EF4-FFF2-40B4-BE49-F238E27FC236}">
                  <a16:creationId xmlns:a16="http://schemas.microsoft.com/office/drawing/2014/main" id="{E8F3D6AA-353B-47B0-BD00-9BF6BE581549}"/>
                </a:ext>
              </a:extLst>
            </p:cNvPr>
            <p:cNvSpPr/>
            <p:nvPr/>
          </p:nvSpPr>
          <p:spPr>
            <a:xfrm>
              <a:off x="5045932" y="5060293"/>
              <a:ext cx="1241742" cy="249349"/>
            </a:xfrm>
            <a:prstGeom prst="roundRect">
              <a:avLst>
                <a:gd name="adj" fmla="val 50000"/>
              </a:avLst>
            </a:prstGeom>
            <a:solidFill>
              <a:srgbClr val="58A7D8"/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ko-KR" altLang="en-US">
                <a:ea typeface="나눔바른고딕" panose="020B0603020101020101" pitchFamily="50" charset="-127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E7AEB50B-60BE-4CBA-8991-50E1C03CD0EF}"/>
                </a:ext>
              </a:extLst>
            </p:cNvPr>
            <p:cNvSpPr txBox="1"/>
            <p:nvPr/>
          </p:nvSpPr>
          <p:spPr>
            <a:xfrm>
              <a:off x="5391086" y="5092634"/>
              <a:ext cx="551433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/>
              <a:r>
                <a:rPr lang="ko-KR" altLang="en-US" sz="1200" b="1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이차전지</a:t>
              </a:r>
            </a:p>
          </p:txBody>
        </p:sp>
      </p:grpSp>
      <p:grpSp>
        <p:nvGrpSpPr>
          <p:cNvPr id="95" name="그룹 94">
            <a:extLst>
              <a:ext uri="{FF2B5EF4-FFF2-40B4-BE49-F238E27FC236}">
                <a16:creationId xmlns:a16="http://schemas.microsoft.com/office/drawing/2014/main" id="{00A1D8C1-4C55-4983-8713-DEFE6ACB3CDF}"/>
              </a:ext>
            </a:extLst>
          </p:cNvPr>
          <p:cNvGrpSpPr/>
          <p:nvPr/>
        </p:nvGrpSpPr>
        <p:grpSpPr>
          <a:xfrm>
            <a:off x="8310318" y="4869793"/>
            <a:ext cx="2963893" cy="249349"/>
            <a:chOff x="5045932" y="5060293"/>
            <a:chExt cx="1241742" cy="249349"/>
          </a:xfrm>
        </p:grpSpPr>
        <p:sp>
          <p:nvSpPr>
            <p:cNvPr id="96" name="사각형: 둥근 모서리 95">
              <a:extLst>
                <a:ext uri="{FF2B5EF4-FFF2-40B4-BE49-F238E27FC236}">
                  <a16:creationId xmlns:a16="http://schemas.microsoft.com/office/drawing/2014/main" id="{D7C37044-8B93-421C-AFD2-20A103E50441}"/>
                </a:ext>
              </a:extLst>
            </p:cNvPr>
            <p:cNvSpPr/>
            <p:nvPr/>
          </p:nvSpPr>
          <p:spPr>
            <a:xfrm>
              <a:off x="5045932" y="5060293"/>
              <a:ext cx="1241742" cy="249349"/>
            </a:xfrm>
            <a:prstGeom prst="roundRect">
              <a:avLst>
                <a:gd name="adj" fmla="val 50000"/>
              </a:avLst>
            </a:prstGeom>
            <a:solidFill>
              <a:srgbClr val="09A7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39876"/>
              <a:endParaRPr lang="ko-KR" altLang="en-US" sz="1653" dirty="0">
                <a:solidFill>
                  <a:prstClr val="white"/>
                </a:solidFill>
                <a:latin typeface="Calibri" panose="020F0502020204030204"/>
                <a:ea typeface="맑은 고딕" panose="020B0503020000020004" pitchFamily="50" charset="-127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2BC6C90F-0353-4939-B77E-A80505C769CD}"/>
                </a:ext>
              </a:extLst>
            </p:cNvPr>
            <p:cNvSpPr txBox="1"/>
            <p:nvPr/>
          </p:nvSpPr>
          <p:spPr>
            <a:xfrm>
              <a:off x="5316906" y="5092634"/>
              <a:ext cx="699795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/>
              <a:r>
                <a:rPr lang="ko-KR" altLang="en-US" sz="1200" b="1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수소에너지 </a:t>
              </a:r>
              <a:r>
                <a:rPr lang="en-US" altLang="ko-KR" sz="1100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(</a:t>
              </a:r>
              <a:r>
                <a:rPr lang="ko-KR" altLang="en-US" sz="1100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연료전지 포함</a:t>
              </a:r>
              <a:r>
                <a:rPr lang="en-US" altLang="ko-KR" sz="1100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) </a:t>
              </a:r>
              <a:endParaRPr lang="ko-KR" altLang="en-US" sz="120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pic>
        <p:nvPicPr>
          <p:cNvPr id="1034" name="Picture 10" descr="한화그룹, &quot;일감 몰아주기로 한화솔루션 검찰 고발한 공정위&quot;에 소송불사 &lt; 중공업/Auto/화학 &lt; 산업(IT/과학) &lt; POP &lt;  기사본문 - 라이센스뉴스">
            <a:extLst>
              <a:ext uri="{FF2B5EF4-FFF2-40B4-BE49-F238E27FC236}">
                <a16:creationId xmlns:a16="http://schemas.microsoft.com/office/drawing/2014/main" id="{84E57BFF-905B-4C59-8D2B-03C72B33F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885" y="5192350"/>
            <a:ext cx="874565" cy="32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G전자로고 일러스트파일 ai,png / 로고모음 / 로고공유 / 로고다운로드 : 네이버 블로그">
            <a:extLst>
              <a:ext uri="{FF2B5EF4-FFF2-40B4-BE49-F238E27FC236}">
                <a16:creationId xmlns:a16="http://schemas.microsoft.com/office/drawing/2014/main" id="{0B7CC9FC-D619-4E14-A580-94CD4D290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912" y="5638658"/>
            <a:ext cx="714046" cy="19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OCI 로고">
            <a:extLst>
              <a:ext uri="{FF2B5EF4-FFF2-40B4-BE49-F238E27FC236}">
                <a16:creationId xmlns:a16="http://schemas.microsoft.com/office/drawing/2014/main" id="{64B4274F-892B-4F40-A11B-A5DA6ACB0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473" y="5203233"/>
            <a:ext cx="512961" cy="28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신성이엔지 - YouTube">
            <a:extLst>
              <a:ext uri="{FF2B5EF4-FFF2-40B4-BE49-F238E27FC236}">
                <a16:creationId xmlns:a16="http://schemas.microsoft.com/office/drawing/2014/main" id="{3C22B3AE-2631-4EC6-9341-2D0586464C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9" t="27361" r="15139" b="27361"/>
          <a:stretch/>
        </p:blipFill>
        <p:spPr bwMode="auto">
          <a:xfrm>
            <a:off x="5869628" y="5534939"/>
            <a:ext cx="542650" cy="35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5" name="그룹 104">
            <a:extLst>
              <a:ext uri="{FF2B5EF4-FFF2-40B4-BE49-F238E27FC236}">
                <a16:creationId xmlns:a16="http://schemas.microsoft.com/office/drawing/2014/main" id="{40400FCC-09BC-4F00-A7EC-D9C1E5FC2083}"/>
              </a:ext>
            </a:extLst>
          </p:cNvPr>
          <p:cNvGrpSpPr/>
          <p:nvPr/>
        </p:nvGrpSpPr>
        <p:grpSpPr>
          <a:xfrm rot="5400000">
            <a:off x="5602770" y="5997858"/>
            <a:ext cx="176419" cy="42916"/>
            <a:chOff x="3739021" y="5998719"/>
            <a:chExt cx="213467" cy="51929"/>
          </a:xfrm>
          <a:solidFill>
            <a:schemeClr val="bg1">
              <a:lumMod val="65000"/>
            </a:schemeClr>
          </a:solidFill>
        </p:grpSpPr>
        <p:sp>
          <p:nvSpPr>
            <p:cNvPr id="106" name="타원 105">
              <a:extLst>
                <a:ext uri="{FF2B5EF4-FFF2-40B4-BE49-F238E27FC236}">
                  <a16:creationId xmlns:a16="http://schemas.microsoft.com/office/drawing/2014/main" id="{2EFA6672-60BC-4906-B9D3-6F9412B587F4}"/>
                </a:ext>
              </a:extLst>
            </p:cNvPr>
            <p:cNvSpPr/>
            <p:nvPr/>
          </p:nvSpPr>
          <p:spPr>
            <a:xfrm>
              <a:off x="3739021" y="5998719"/>
              <a:ext cx="51929" cy="519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7" name="타원 106">
              <a:extLst>
                <a:ext uri="{FF2B5EF4-FFF2-40B4-BE49-F238E27FC236}">
                  <a16:creationId xmlns:a16="http://schemas.microsoft.com/office/drawing/2014/main" id="{2B21931C-550F-4C22-86D0-F10C4AAA13E9}"/>
                </a:ext>
              </a:extLst>
            </p:cNvPr>
            <p:cNvSpPr/>
            <p:nvPr/>
          </p:nvSpPr>
          <p:spPr>
            <a:xfrm>
              <a:off x="3819790" y="5998719"/>
              <a:ext cx="51929" cy="519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8" name="타원 107">
              <a:extLst>
                <a:ext uri="{FF2B5EF4-FFF2-40B4-BE49-F238E27FC236}">
                  <a16:creationId xmlns:a16="http://schemas.microsoft.com/office/drawing/2014/main" id="{4FD07BE4-69C3-47D9-8BA7-3F038437FBB4}"/>
                </a:ext>
              </a:extLst>
            </p:cNvPr>
            <p:cNvSpPr/>
            <p:nvPr/>
          </p:nvSpPr>
          <p:spPr>
            <a:xfrm>
              <a:off x="3900559" y="5998719"/>
              <a:ext cx="51929" cy="519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64" name="직선 연결선 63">
            <a:extLst>
              <a:ext uri="{FF2B5EF4-FFF2-40B4-BE49-F238E27FC236}">
                <a16:creationId xmlns:a16="http://schemas.microsoft.com/office/drawing/2014/main" id="{E2DC6637-DEBF-4B4E-9564-3A53AD30521C}"/>
              </a:ext>
            </a:extLst>
          </p:cNvPr>
          <p:cNvCxnSpPr/>
          <p:nvPr/>
        </p:nvCxnSpPr>
        <p:spPr>
          <a:xfrm>
            <a:off x="6543804" y="4943503"/>
            <a:ext cx="0" cy="112119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직선 연결선 110">
            <a:extLst>
              <a:ext uri="{FF2B5EF4-FFF2-40B4-BE49-F238E27FC236}">
                <a16:creationId xmlns:a16="http://schemas.microsoft.com/office/drawing/2014/main" id="{4743A8D3-AA8E-4D95-A47D-54216BB2AE1D}"/>
              </a:ext>
            </a:extLst>
          </p:cNvPr>
          <p:cNvCxnSpPr/>
          <p:nvPr/>
        </p:nvCxnSpPr>
        <p:spPr>
          <a:xfrm>
            <a:off x="8207504" y="4943503"/>
            <a:ext cx="0" cy="112119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2" name="Picture 18" descr="뉴스 &amp; 공지사항 - 동아피엠㈜ - LG에너지솔루션 스마트오피스 구축사업 수주">
            <a:extLst>
              <a:ext uri="{FF2B5EF4-FFF2-40B4-BE49-F238E27FC236}">
                <a16:creationId xmlns:a16="http://schemas.microsoft.com/office/drawing/2014/main" id="{037D6E94-496C-417C-BCAE-F43988FF0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955" y="5260478"/>
            <a:ext cx="816440" cy="180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SK이노베이션 로고">
            <a:extLst>
              <a:ext uri="{FF2B5EF4-FFF2-40B4-BE49-F238E27FC236}">
                <a16:creationId xmlns:a16="http://schemas.microsoft.com/office/drawing/2014/main" id="{2385272A-09F7-4D43-BECC-A3318399E4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1" b="21252"/>
          <a:stretch/>
        </p:blipFill>
        <p:spPr bwMode="auto">
          <a:xfrm>
            <a:off x="7528617" y="5216494"/>
            <a:ext cx="635187" cy="20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그림 65">
            <a:extLst>
              <a:ext uri="{FF2B5EF4-FFF2-40B4-BE49-F238E27FC236}">
                <a16:creationId xmlns:a16="http://schemas.microsoft.com/office/drawing/2014/main" id="{0B1D9B68-3F68-4A28-94AE-97E438969CA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304" y="5584981"/>
            <a:ext cx="779781" cy="138363"/>
          </a:xfrm>
          <a:prstGeom prst="rect">
            <a:avLst/>
          </a:prstGeom>
        </p:spPr>
      </p:pic>
      <p:pic>
        <p:nvPicPr>
          <p:cNvPr id="1048" name="Picture 24" descr="포스코케미칼 &quot;음극재·양극재 육성으로 하반기 실적반전 꾀한다&quot;">
            <a:extLst>
              <a:ext uri="{FF2B5EF4-FFF2-40B4-BE49-F238E27FC236}">
                <a16:creationId xmlns:a16="http://schemas.microsoft.com/office/drawing/2014/main" id="{79A0CD67-7826-4E38-9CB2-9C391FA60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955" y="5534939"/>
            <a:ext cx="567732" cy="23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8" name="그룹 97">
            <a:extLst>
              <a:ext uri="{FF2B5EF4-FFF2-40B4-BE49-F238E27FC236}">
                <a16:creationId xmlns:a16="http://schemas.microsoft.com/office/drawing/2014/main" id="{8C9F9D2E-1BD3-49D4-99B4-FBAA39C978A5}"/>
              </a:ext>
            </a:extLst>
          </p:cNvPr>
          <p:cNvGrpSpPr/>
          <p:nvPr/>
        </p:nvGrpSpPr>
        <p:grpSpPr>
          <a:xfrm rot="5400000">
            <a:off x="7285908" y="5997859"/>
            <a:ext cx="176419" cy="42916"/>
            <a:chOff x="3739021" y="5998719"/>
            <a:chExt cx="213467" cy="51929"/>
          </a:xfrm>
          <a:solidFill>
            <a:schemeClr val="bg1">
              <a:lumMod val="65000"/>
            </a:schemeClr>
          </a:solidFill>
        </p:grpSpPr>
        <p:sp>
          <p:nvSpPr>
            <p:cNvPr id="99" name="타원 98">
              <a:extLst>
                <a:ext uri="{FF2B5EF4-FFF2-40B4-BE49-F238E27FC236}">
                  <a16:creationId xmlns:a16="http://schemas.microsoft.com/office/drawing/2014/main" id="{3367391E-8914-4354-8145-0C3FDAC869AD}"/>
                </a:ext>
              </a:extLst>
            </p:cNvPr>
            <p:cNvSpPr/>
            <p:nvPr/>
          </p:nvSpPr>
          <p:spPr>
            <a:xfrm>
              <a:off x="3739021" y="5998719"/>
              <a:ext cx="51929" cy="519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0" name="타원 99">
              <a:extLst>
                <a:ext uri="{FF2B5EF4-FFF2-40B4-BE49-F238E27FC236}">
                  <a16:creationId xmlns:a16="http://schemas.microsoft.com/office/drawing/2014/main" id="{41089B34-8D5B-4162-9C21-CB02115699D3}"/>
                </a:ext>
              </a:extLst>
            </p:cNvPr>
            <p:cNvSpPr/>
            <p:nvPr/>
          </p:nvSpPr>
          <p:spPr>
            <a:xfrm>
              <a:off x="3819790" y="5998719"/>
              <a:ext cx="51929" cy="519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1" name="타원 100">
              <a:extLst>
                <a:ext uri="{FF2B5EF4-FFF2-40B4-BE49-F238E27FC236}">
                  <a16:creationId xmlns:a16="http://schemas.microsoft.com/office/drawing/2014/main" id="{AC138B00-9CC8-467E-9B43-D40E32EE3E13}"/>
                </a:ext>
              </a:extLst>
            </p:cNvPr>
            <p:cNvSpPr/>
            <p:nvPr/>
          </p:nvSpPr>
          <p:spPr>
            <a:xfrm>
              <a:off x="3900559" y="5998719"/>
              <a:ext cx="51929" cy="519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26" name="Picture 2" descr="CI 소개 &gt; CI : 포스코에너지">
            <a:extLst>
              <a:ext uri="{FF2B5EF4-FFF2-40B4-BE49-F238E27FC236}">
                <a16:creationId xmlns:a16="http://schemas.microsoft.com/office/drawing/2014/main" id="{0981548A-4F44-4621-9720-4CA4F980A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498" y="5240371"/>
            <a:ext cx="623091" cy="24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그룹 8">
            <a:extLst>
              <a:ext uri="{FF2B5EF4-FFF2-40B4-BE49-F238E27FC236}">
                <a16:creationId xmlns:a16="http://schemas.microsoft.com/office/drawing/2014/main" id="{F42BC636-48FC-43B4-A180-27F14A1F712A}"/>
              </a:ext>
            </a:extLst>
          </p:cNvPr>
          <p:cNvGrpSpPr/>
          <p:nvPr/>
        </p:nvGrpSpPr>
        <p:grpSpPr>
          <a:xfrm>
            <a:off x="9425647" y="5169499"/>
            <a:ext cx="553836" cy="385096"/>
            <a:chOff x="4762124" y="2549557"/>
            <a:chExt cx="2667754" cy="1854955"/>
          </a:xfrm>
        </p:grpSpPr>
        <p:pic>
          <p:nvPicPr>
            <p:cNvPr id="2" name="Picture 4" descr="수소·연료전지 관련주: 두산퓨얼셀 주가전망 및 배당금">
              <a:extLst>
                <a:ext uri="{FF2B5EF4-FFF2-40B4-BE49-F238E27FC236}">
                  <a16:creationId xmlns:a16="http://schemas.microsoft.com/office/drawing/2014/main" id="{2A73711B-E6AB-4514-944D-1F1625D8C7D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37" t="29442" r="16737" b="25673"/>
            <a:stretch/>
          </p:blipFill>
          <p:spPr bwMode="auto">
            <a:xfrm>
              <a:off x="4762124" y="2604642"/>
              <a:ext cx="2667754" cy="1799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5FEEFDCE-D566-4353-950D-3D4C8F98706E}"/>
                </a:ext>
              </a:extLst>
            </p:cNvPr>
            <p:cNvSpPr/>
            <p:nvPr/>
          </p:nvSpPr>
          <p:spPr>
            <a:xfrm>
              <a:off x="6317231" y="2549557"/>
              <a:ext cx="458436" cy="166980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6" name="Picture 6" descr="코오롱인더스트리 로고">
            <a:extLst>
              <a:ext uri="{FF2B5EF4-FFF2-40B4-BE49-F238E27FC236}">
                <a16:creationId xmlns:a16="http://schemas.microsoft.com/office/drawing/2014/main" id="{0D9CE841-CB8C-4823-BBED-BEC84496F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940" y="5590245"/>
            <a:ext cx="1399165" cy="30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FF2FD4D9-36C0-42B0-9D13-3A8B5C172A44}"/>
              </a:ext>
            </a:extLst>
          </p:cNvPr>
          <p:cNvSpPr txBox="1"/>
          <p:nvPr/>
        </p:nvSpPr>
        <p:spPr>
          <a:xfrm>
            <a:off x="8374358" y="5605271"/>
            <a:ext cx="1420582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100" b="1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rgbClr val="09A7C7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Arial" panose="020B0604020202020204" pitchFamily="34" charset="0"/>
              </a:rPr>
              <a:t>Bloom SK fuel cell</a:t>
            </a:r>
            <a:endParaRPr lang="ko-KR" altLang="en-US" sz="1100" b="1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solidFill>
                <a:srgbClr val="09A7C7"/>
              </a:solidFill>
              <a:latin typeface="Arial" panose="020B0604020202020204" pitchFamily="34" charset="0"/>
              <a:ea typeface="나눔바른고딕" panose="020B0603020101020101" pitchFamily="50" charset="-127"/>
              <a:cs typeface="Arial" panose="020B0604020202020204" pitchFamily="34" charset="0"/>
            </a:endParaRPr>
          </a:p>
        </p:txBody>
      </p:sp>
      <p:pic>
        <p:nvPicPr>
          <p:cNvPr id="18" name="Picture 8" descr="현대자동차 로고">
            <a:extLst>
              <a:ext uri="{FF2B5EF4-FFF2-40B4-BE49-F238E27FC236}">
                <a16:creationId xmlns:a16="http://schemas.microsoft.com/office/drawing/2014/main" id="{E40F069E-0A78-470D-8ADF-60B68562B8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68" b="27868"/>
          <a:stretch/>
        </p:blipFill>
        <p:spPr bwMode="auto">
          <a:xfrm>
            <a:off x="10214540" y="5271534"/>
            <a:ext cx="1052216" cy="18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0" name="그룹 109">
            <a:extLst>
              <a:ext uri="{FF2B5EF4-FFF2-40B4-BE49-F238E27FC236}">
                <a16:creationId xmlns:a16="http://schemas.microsoft.com/office/drawing/2014/main" id="{186A013F-B768-45AD-8F5B-F6823E922CBD}"/>
              </a:ext>
            </a:extLst>
          </p:cNvPr>
          <p:cNvGrpSpPr/>
          <p:nvPr/>
        </p:nvGrpSpPr>
        <p:grpSpPr>
          <a:xfrm rot="5400000">
            <a:off x="9704052" y="5997860"/>
            <a:ext cx="176419" cy="42916"/>
            <a:chOff x="3739021" y="5998719"/>
            <a:chExt cx="213467" cy="51929"/>
          </a:xfrm>
          <a:solidFill>
            <a:schemeClr val="bg1">
              <a:lumMod val="65000"/>
            </a:schemeClr>
          </a:solidFill>
        </p:grpSpPr>
        <p:sp>
          <p:nvSpPr>
            <p:cNvPr id="112" name="타원 111">
              <a:extLst>
                <a:ext uri="{FF2B5EF4-FFF2-40B4-BE49-F238E27FC236}">
                  <a16:creationId xmlns:a16="http://schemas.microsoft.com/office/drawing/2014/main" id="{AD0FDA8F-3FF5-4879-BF0C-4BEB8B954C49}"/>
                </a:ext>
              </a:extLst>
            </p:cNvPr>
            <p:cNvSpPr/>
            <p:nvPr/>
          </p:nvSpPr>
          <p:spPr>
            <a:xfrm>
              <a:off x="3739021" y="5998719"/>
              <a:ext cx="51929" cy="519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3" name="타원 112">
              <a:extLst>
                <a:ext uri="{FF2B5EF4-FFF2-40B4-BE49-F238E27FC236}">
                  <a16:creationId xmlns:a16="http://schemas.microsoft.com/office/drawing/2014/main" id="{E786A5E0-3064-49F7-91A4-5B8AAF47FB29}"/>
                </a:ext>
              </a:extLst>
            </p:cNvPr>
            <p:cNvSpPr/>
            <p:nvPr/>
          </p:nvSpPr>
          <p:spPr>
            <a:xfrm>
              <a:off x="3819790" y="5998719"/>
              <a:ext cx="51929" cy="519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4" name="타원 113">
              <a:extLst>
                <a:ext uri="{FF2B5EF4-FFF2-40B4-BE49-F238E27FC236}">
                  <a16:creationId xmlns:a16="http://schemas.microsoft.com/office/drawing/2014/main" id="{82AC81C7-9CF7-4E55-BB54-A7EF8B9DC5CE}"/>
                </a:ext>
              </a:extLst>
            </p:cNvPr>
            <p:cNvSpPr/>
            <p:nvPr/>
          </p:nvSpPr>
          <p:spPr>
            <a:xfrm>
              <a:off x="3900559" y="5998719"/>
              <a:ext cx="51929" cy="519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6" name="Group 11">
            <a:extLst>
              <a:ext uri="{FF2B5EF4-FFF2-40B4-BE49-F238E27FC236}">
                <a16:creationId xmlns:a16="http://schemas.microsoft.com/office/drawing/2014/main" id="{D1D123CE-95C5-4C64-BFAB-3C021A86475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26635" y="5769469"/>
            <a:ext cx="493149" cy="445741"/>
            <a:chOff x="-474" y="3071"/>
            <a:chExt cx="905" cy="818"/>
          </a:xfrm>
          <a:solidFill>
            <a:srgbClr val="58A7D8">
              <a:alpha val="22000"/>
            </a:srgbClr>
          </a:solidFill>
        </p:grpSpPr>
        <p:sp>
          <p:nvSpPr>
            <p:cNvPr id="41" name="Freeform 12">
              <a:extLst>
                <a:ext uri="{FF2B5EF4-FFF2-40B4-BE49-F238E27FC236}">
                  <a16:creationId xmlns:a16="http://schemas.microsoft.com/office/drawing/2014/main" id="{4B043EC0-E776-4DD7-B930-E51DF5371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8" y="3138"/>
              <a:ext cx="232" cy="96"/>
            </a:xfrm>
            <a:custGeom>
              <a:avLst/>
              <a:gdLst>
                <a:gd name="T0" fmla="*/ 89 w 97"/>
                <a:gd name="T1" fmla="*/ 39 h 40"/>
                <a:gd name="T2" fmla="*/ 94 w 97"/>
                <a:gd name="T3" fmla="*/ 37 h 40"/>
                <a:gd name="T4" fmla="*/ 94 w 97"/>
                <a:gd name="T5" fmla="*/ 25 h 40"/>
                <a:gd name="T6" fmla="*/ 3 w 97"/>
                <a:gd name="T7" fmla="*/ 25 h 40"/>
                <a:gd name="T8" fmla="*/ 3 w 97"/>
                <a:gd name="T9" fmla="*/ 37 h 40"/>
                <a:gd name="T10" fmla="*/ 14 w 97"/>
                <a:gd name="T11" fmla="*/ 37 h 40"/>
                <a:gd name="T12" fmla="*/ 83 w 97"/>
                <a:gd name="T13" fmla="*/ 37 h 40"/>
                <a:gd name="T14" fmla="*/ 89 w 97"/>
                <a:gd name="T15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40">
                  <a:moveTo>
                    <a:pt x="89" y="39"/>
                  </a:moveTo>
                  <a:cubicBezTo>
                    <a:pt x="91" y="39"/>
                    <a:pt x="93" y="38"/>
                    <a:pt x="94" y="37"/>
                  </a:cubicBezTo>
                  <a:cubicBezTo>
                    <a:pt x="97" y="33"/>
                    <a:pt x="97" y="28"/>
                    <a:pt x="94" y="25"/>
                  </a:cubicBezTo>
                  <a:cubicBezTo>
                    <a:pt x="69" y="0"/>
                    <a:pt x="28" y="0"/>
                    <a:pt x="3" y="25"/>
                  </a:cubicBezTo>
                  <a:cubicBezTo>
                    <a:pt x="0" y="28"/>
                    <a:pt x="0" y="33"/>
                    <a:pt x="3" y="37"/>
                  </a:cubicBezTo>
                  <a:cubicBezTo>
                    <a:pt x="6" y="40"/>
                    <a:pt x="11" y="40"/>
                    <a:pt x="14" y="37"/>
                  </a:cubicBezTo>
                  <a:cubicBezTo>
                    <a:pt x="33" y="18"/>
                    <a:pt x="64" y="18"/>
                    <a:pt x="83" y="37"/>
                  </a:cubicBezTo>
                  <a:cubicBezTo>
                    <a:pt x="84" y="38"/>
                    <a:pt x="86" y="39"/>
                    <a:pt x="89" y="39"/>
                  </a:cubicBezTo>
                  <a:close/>
                </a:path>
              </a:pathLst>
            </a:custGeom>
            <a:grp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ko-KR" altLang="en-US">
                <a:solidFill>
                  <a:schemeClr val="lt1"/>
                </a:solidFill>
                <a:ea typeface="나눔바른고딕" panose="020B0603020101020101" pitchFamily="50" charset="-127"/>
              </a:endParaRPr>
            </a:p>
          </p:txBody>
        </p:sp>
        <p:sp>
          <p:nvSpPr>
            <p:cNvPr id="58" name="Freeform 13">
              <a:extLst>
                <a:ext uri="{FF2B5EF4-FFF2-40B4-BE49-F238E27FC236}">
                  <a16:creationId xmlns:a16="http://schemas.microsoft.com/office/drawing/2014/main" id="{8668E5A1-B193-4754-89A9-E190E67EF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-85" y="3222"/>
              <a:ext cx="124" cy="67"/>
            </a:xfrm>
            <a:custGeom>
              <a:avLst/>
              <a:gdLst>
                <a:gd name="T0" fmla="*/ 4 w 52"/>
                <a:gd name="T1" fmla="*/ 13 h 28"/>
                <a:gd name="T2" fmla="*/ 4 w 52"/>
                <a:gd name="T3" fmla="*/ 24 h 28"/>
                <a:gd name="T4" fmla="*/ 15 w 52"/>
                <a:gd name="T5" fmla="*/ 24 h 28"/>
                <a:gd name="T6" fmla="*/ 38 w 52"/>
                <a:gd name="T7" fmla="*/ 24 h 28"/>
                <a:gd name="T8" fmla="*/ 44 w 52"/>
                <a:gd name="T9" fmla="*/ 27 h 28"/>
                <a:gd name="T10" fmla="*/ 49 w 52"/>
                <a:gd name="T11" fmla="*/ 24 h 28"/>
                <a:gd name="T12" fmla="*/ 49 w 52"/>
                <a:gd name="T13" fmla="*/ 13 h 28"/>
                <a:gd name="T14" fmla="*/ 4 w 52"/>
                <a:gd name="T15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28">
                  <a:moveTo>
                    <a:pt x="4" y="13"/>
                  </a:moveTo>
                  <a:cubicBezTo>
                    <a:pt x="0" y="16"/>
                    <a:pt x="0" y="21"/>
                    <a:pt x="4" y="24"/>
                  </a:cubicBezTo>
                  <a:cubicBezTo>
                    <a:pt x="7" y="28"/>
                    <a:pt x="12" y="28"/>
                    <a:pt x="15" y="24"/>
                  </a:cubicBezTo>
                  <a:cubicBezTo>
                    <a:pt x="21" y="18"/>
                    <a:pt x="32" y="18"/>
                    <a:pt x="38" y="24"/>
                  </a:cubicBezTo>
                  <a:cubicBezTo>
                    <a:pt x="40" y="26"/>
                    <a:pt x="42" y="27"/>
                    <a:pt x="44" y="27"/>
                  </a:cubicBezTo>
                  <a:cubicBezTo>
                    <a:pt x="46" y="27"/>
                    <a:pt x="48" y="26"/>
                    <a:pt x="49" y="24"/>
                  </a:cubicBezTo>
                  <a:cubicBezTo>
                    <a:pt x="52" y="21"/>
                    <a:pt x="52" y="16"/>
                    <a:pt x="49" y="13"/>
                  </a:cubicBezTo>
                  <a:cubicBezTo>
                    <a:pt x="37" y="0"/>
                    <a:pt x="16" y="0"/>
                    <a:pt x="4" y="13"/>
                  </a:cubicBezTo>
                  <a:close/>
                </a:path>
              </a:pathLst>
            </a:custGeom>
            <a:grp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ko-KR" altLang="en-US">
                <a:solidFill>
                  <a:schemeClr val="lt1"/>
                </a:solidFill>
                <a:ea typeface="나눔바른고딕" panose="020B0603020101020101" pitchFamily="50" charset="-127"/>
              </a:endParaRPr>
            </a:p>
          </p:txBody>
        </p:sp>
        <p:sp>
          <p:nvSpPr>
            <p:cNvPr id="59" name="Freeform 14">
              <a:extLst>
                <a:ext uri="{FF2B5EF4-FFF2-40B4-BE49-F238E27FC236}">
                  <a16:creationId xmlns:a16="http://schemas.microsoft.com/office/drawing/2014/main" id="{341C4A04-0D71-42EE-BC0A-7650E9324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7" y="3071"/>
              <a:ext cx="351" cy="103"/>
            </a:xfrm>
            <a:custGeom>
              <a:avLst/>
              <a:gdLst>
                <a:gd name="T0" fmla="*/ 15 w 147"/>
                <a:gd name="T1" fmla="*/ 40 h 43"/>
                <a:gd name="T2" fmla="*/ 73 w 147"/>
                <a:gd name="T3" fmla="*/ 16 h 43"/>
                <a:gd name="T4" fmla="*/ 132 w 147"/>
                <a:gd name="T5" fmla="*/ 40 h 43"/>
                <a:gd name="T6" fmla="*/ 138 w 147"/>
                <a:gd name="T7" fmla="*/ 43 h 43"/>
                <a:gd name="T8" fmla="*/ 143 w 147"/>
                <a:gd name="T9" fmla="*/ 40 h 43"/>
                <a:gd name="T10" fmla="*/ 143 w 147"/>
                <a:gd name="T11" fmla="*/ 29 h 43"/>
                <a:gd name="T12" fmla="*/ 73 w 147"/>
                <a:gd name="T13" fmla="*/ 0 h 43"/>
                <a:gd name="T14" fmla="*/ 3 w 147"/>
                <a:gd name="T15" fmla="*/ 29 h 43"/>
                <a:gd name="T16" fmla="*/ 3 w 147"/>
                <a:gd name="T17" fmla="*/ 40 h 43"/>
                <a:gd name="T18" fmla="*/ 15 w 147"/>
                <a:gd name="T19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43">
                  <a:moveTo>
                    <a:pt x="15" y="40"/>
                  </a:moveTo>
                  <a:cubicBezTo>
                    <a:pt x="30" y="25"/>
                    <a:pt x="51" y="16"/>
                    <a:pt x="73" y="16"/>
                  </a:cubicBezTo>
                  <a:cubicBezTo>
                    <a:pt x="96" y="16"/>
                    <a:pt x="116" y="25"/>
                    <a:pt x="132" y="40"/>
                  </a:cubicBezTo>
                  <a:cubicBezTo>
                    <a:pt x="134" y="42"/>
                    <a:pt x="136" y="43"/>
                    <a:pt x="138" y="43"/>
                  </a:cubicBezTo>
                  <a:cubicBezTo>
                    <a:pt x="140" y="43"/>
                    <a:pt x="142" y="42"/>
                    <a:pt x="143" y="40"/>
                  </a:cubicBezTo>
                  <a:cubicBezTo>
                    <a:pt x="147" y="37"/>
                    <a:pt x="147" y="32"/>
                    <a:pt x="143" y="29"/>
                  </a:cubicBezTo>
                  <a:cubicBezTo>
                    <a:pt x="125" y="10"/>
                    <a:pt x="100" y="0"/>
                    <a:pt x="73" y="0"/>
                  </a:cubicBezTo>
                  <a:cubicBezTo>
                    <a:pt x="47" y="0"/>
                    <a:pt x="22" y="10"/>
                    <a:pt x="3" y="29"/>
                  </a:cubicBezTo>
                  <a:cubicBezTo>
                    <a:pt x="0" y="32"/>
                    <a:pt x="0" y="37"/>
                    <a:pt x="3" y="40"/>
                  </a:cubicBezTo>
                  <a:cubicBezTo>
                    <a:pt x="7" y="43"/>
                    <a:pt x="12" y="43"/>
                    <a:pt x="15" y="40"/>
                  </a:cubicBezTo>
                  <a:close/>
                </a:path>
              </a:pathLst>
            </a:custGeom>
            <a:grp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ko-KR" altLang="en-US">
                <a:solidFill>
                  <a:schemeClr val="lt1"/>
                </a:solidFill>
                <a:ea typeface="나눔바른고딕" panose="020B0603020101020101" pitchFamily="50" charset="-127"/>
              </a:endParaRPr>
            </a:p>
          </p:txBody>
        </p:sp>
        <p:sp>
          <p:nvSpPr>
            <p:cNvPr id="63" name="Freeform 15">
              <a:extLst>
                <a:ext uri="{FF2B5EF4-FFF2-40B4-BE49-F238E27FC236}">
                  <a16:creationId xmlns:a16="http://schemas.microsoft.com/office/drawing/2014/main" id="{CEB10770-AED3-445B-8CC8-69C64D8435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74" y="3224"/>
              <a:ext cx="905" cy="665"/>
            </a:xfrm>
            <a:custGeom>
              <a:avLst/>
              <a:gdLst>
                <a:gd name="T0" fmla="*/ 371 w 379"/>
                <a:gd name="T1" fmla="*/ 262 h 278"/>
                <a:gd name="T2" fmla="*/ 350 w 379"/>
                <a:gd name="T3" fmla="*/ 262 h 278"/>
                <a:gd name="T4" fmla="*/ 350 w 379"/>
                <a:gd name="T5" fmla="*/ 8 h 278"/>
                <a:gd name="T6" fmla="*/ 347 w 379"/>
                <a:gd name="T7" fmla="*/ 1 h 278"/>
                <a:gd name="T8" fmla="*/ 339 w 379"/>
                <a:gd name="T9" fmla="*/ 0 h 278"/>
                <a:gd name="T10" fmla="*/ 251 w 379"/>
                <a:gd name="T11" fmla="*/ 33 h 278"/>
                <a:gd name="T12" fmla="*/ 246 w 379"/>
                <a:gd name="T13" fmla="*/ 40 h 278"/>
                <a:gd name="T14" fmla="*/ 246 w 379"/>
                <a:gd name="T15" fmla="*/ 127 h 278"/>
                <a:gd name="T16" fmla="*/ 230 w 379"/>
                <a:gd name="T17" fmla="*/ 127 h 278"/>
                <a:gd name="T18" fmla="*/ 230 w 379"/>
                <a:gd name="T19" fmla="*/ 87 h 278"/>
                <a:gd name="T20" fmla="*/ 222 w 379"/>
                <a:gd name="T21" fmla="*/ 79 h 278"/>
                <a:gd name="T22" fmla="*/ 197 w 379"/>
                <a:gd name="T23" fmla="*/ 79 h 278"/>
                <a:gd name="T24" fmla="*/ 197 w 379"/>
                <a:gd name="T25" fmla="*/ 44 h 278"/>
                <a:gd name="T26" fmla="*/ 189 w 379"/>
                <a:gd name="T27" fmla="*/ 36 h 278"/>
                <a:gd name="T28" fmla="*/ 181 w 379"/>
                <a:gd name="T29" fmla="*/ 44 h 278"/>
                <a:gd name="T30" fmla="*/ 181 w 379"/>
                <a:gd name="T31" fmla="*/ 79 h 278"/>
                <a:gd name="T32" fmla="*/ 157 w 379"/>
                <a:gd name="T33" fmla="*/ 79 h 278"/>
                <a:gd name="T34" fmla="*/ 149 w 379"/>
                <a:gd name="T35" fmla="*/ 87 h 278"/>
                <a:gd name="T36" fmla="*/ 149 w 379"/>
                <a:gd name="T37" fmla="*/ 127 h 278"/>
                <a:gd name="T38" fmla="*/ 133 w 379"/>
                <a:gd name="T39" fmla="*/ 127 h 278"/>
                <a:gd name="T40" fmla="*/ 133 w 379"/>
                <a:gd name="T41" fmla="*/ 87 h 278"/>
                <a:gd name="T42" fmla="*/ 125 w 379"/>
                <a:gd name="T43" fmla="*/ 79 h 278"/>
                <a:gd name="T44" fmla="*/ 37 w 379"/>
                <a:gd name="T45" fmla="*/ 79 h 278"/>
                <a:gd name="T46" fmla="*/ 29 w 379"/>
                <a:gd name="T47" fmla="*/ 87 h 278"/>
                <a:gd name="T48" fmla="*/ 29 w 379"/>
                <a:gd name="T49" fmla="*/ 262 h 278"/>
                <a:gd name="T50" fmla="*/ 8 w 379"/>
                <a:gd name="T51" fmla="*/ 262 h 278"/>
                <a:gd name="T52" fmla="*/ 0 w 379"/>
                <a:gd name="T53" fmla="*/ 270 h 278"/>
                <a:gd name="T54" fmla="*/ 8 w 379"/>
                <a:gd name="T55" fmla="*/ 278 h 278"/>
                <a:gd name="T56" fmla="*/ 37 w 379"/>
                <a:gd name="T57" fmla="*/ 278 h 278"/>
                <a:gd name="T58" fmla="*/ 119 w 379"/>
                <a:gd name="T59" fmla="*/ 278 h 278"/>
                <a:gd name="T60" fmla="*/ 125 w 379"/>
                <a:gd name="T61" fmla="*/ 278 h 278"/>
                <a:gd name="T62" fmla="*/ 254 w 379"/>
                <a:gd name="T63" fmla="*/ 278 h 278"/>
                <a:gd name="T64" fmla="*/ 260 w 379"/>
                <a:gd name="T65" fmla="*/ 278 h 278"/>
                <a:gd name="T66" fmla="*/ 342 w 379"/>
                <a:gd name="T67" fmla="*/ 278 h 278"/>
                <a:gd name="T68" fmla="*/ 371 w 379"/>
                <a:gd name="T69" fmla="*/ 278 h 278"/>
                <a:gd name="T70" fmla="*/ 379 w 379"/>
                <a:gd name="T71" fmla="*/ 270 h 278"/>
                <a:gd name="T72" fmla="*/ 371 w 379"/>
                <a:gd name="T73" fmla="*/ 262 h 278"/>
                <a:gd name="T74" fmla="*/ 133 w 379"/>
                <a:gd name="T75" fmla="*/ 143 h 278"/>
                <a:gd name="T76" fmla="*/ 157 w 379"/>
                <a:gd name="T77" fmla="*/ 143 h 278"/>
                <a:gd name="T78" fmla="*/ 165 w 379"/>
                <a:gd name="T79" fmla="*/ 135 h 278"/>
                <a:gd name="T80" fmla="*/ 165 w 379"/>
                <a:gd name="T81" fmla="*/ 95 h 278"/>
                <a:gd name="T82" fmla="*/ 183 w 379"/>
                <a:gd name="T83" fmla="*/ 95 h 278"/>
                <a:gd name="T84" fmla="*/ 196 w 379"/>
                <a:gd name="T85" fmla="*/ 95 h 278"/>
                <a:gd name="T86" fmla="*/ 214 w 379"/>
                <a:gd name="T87" fmla="*/ 95 h 278"/>
                <a:gd name="T88" fmla="*/ 214 w 379"/>
                <a:gd name="T89" fmla="*/ 135 h 278"/>
                <a:gd name="T90" fmla="*/ 222 w 379"/>
                <a:gd name="T91" fmla="*/ 143 h 278"/>
                <a:gd name="T92" fmla="*/ 246 w 379"/>
                <a:gd name="T93" fmla="*/ 143 h 278"/>
                <a:gd name="T94" fmla="*/ 246 w 379"/>
                <a:gd name="T95" fmla="*/ 262 h 278"/>
                <a:gd name="T96" fmla="*/ 133 w 379"/>
                <a:gd name="T97" fmla="*/ 262 h 278"/>
                <a:gd name="T98" fmla="*/ 133 w 379"/>
                <a:gd name="T99" fmla="*/ 143 h 278"/>
                <a:gd name="T100" fmla="*/ 262 w 379"/>
                <a:gd name="T101" fmla="*/ 127 h 278"/>
                <a:gd name="T102" fmla="*/ 262 w 379"/>
                <a:gd name="T103" fmla="*/ 46 h 278"/>
                <a:gd name="T104" fmla="*/ 334 w 379"/>
                <a:gd name="T105" fmla="*/ 19 h 278"/>
                <a:gd name="T106" fmla="*/ 334 w 379"/>
                <a:gd name="T107" fmla="*/ 262 h 278"/>
                <a:gd name="T108" fmla="*/ 268 w 379"/>
                <a:gd name="T109" fmla="*/ 262 h 278"/>
                <a:gd name="T110" fmla="*/ 262 w 379"/>
                <a:gd name="T111" fmla="*/ 262 h 278"/>
                <a:gd name="T112" fmla="*/ 262 w 379"/>
                <a:gd name="T113" fmla="*/ 127 h 278"/>
                <a:gd name="T114" fmla="*/ 45 w 379"/>
                <a:gd name="T115" fmla="*/ 95 h 278"/>
                <a:gd name="T116" fmla="*/ 117 w 379"/>
                <a:gd name="T117" fmla="*/ 95 h 278"/>
                <a:gd name="T118" fmla="*/ 117 w 379"/>
                <a:gd name="T119" fmla="*/ 262 h 278"/>
                <a:gd name="T120" fmla="*/ 45 w 379"/>
                <a:gd name="T121" fmla="*/ 262 h 278"/>
                <a:gd name="T122" fmla="*/ 45 w 379"/>
                <a:gd name="T123" fmla="*/ 95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9" h="278">
                  <a:moveTo>
                    <a:pt x="371" y="262"/>
                  </a:moveTo>
                  <a:cubicBezTo>
                    <a:pt x="350" y="262"/>
                    <a:pt x="350" y="262"/>
                    <a:pt x="350" y="262"/>
                  </a:cubicBezTo>
                  <a:cubicBezTo>
                    <a:pt x="350" y="8"/>
                    <a:pt x="350" y="8"/>
                    <a:pt x="350" y="8"/>
                  </a:cubicBezTo>
                  <a:cubicBezTo>
                    <a:pt x="350" y="5"/>
                    <a:pt x="349" y="3"/>
                    <a:pt x="347" y="1"/>
                  </a:cubicBezTo>
                  <a:cubicBezTo>
                    <a:pt x="344" y="0"/>
                    <a:pt x="342" y="0"/>
                    <a:pt x="339" y="0"/>
                  </a:cubicBezTo>
                  <a:cubicBezTo>
                    <a:pt x="251" y="33"/>
                    <a:pt x="251" y="33"/>
                    <a:pt x="251" y="33"/>
                  </a:cubicBezTo>
                  <a:cubicBezTo>
                    <a:pt x="248" y="34"/>
                    <a:pt x="246" y="37"/>
                    <a:pt x="246" y="40"/>
                  </a:cubicBezTo>
                  <a:cubicBezTo>
                    <a:pt x="246" y="127"/>
                    <a:pt x="246" y="127"/>
                    <a:pt x="246" y="127"/>
                  </a:cubicBezTo>
                  <a:cubicBezTo>
                    <a:pt x="230" y="127"/>
                    <a:pt x="230" y="127"/>
                    <a:pt x="230" y="127"/>
                  </a:cubicBezTo>
                  <a:cubicBezTo>
                    <a:pt x="230" y="87"/>
                    <a:pt x="230" y="87"/>
                    <a:pt x="230" y="87"/>
                  </a:cubicBezTo>
                  <a:cubicBezTo>
                    <a:pt x="230" y="83"/>
                    <a:pt x="227" y="79"/>
                    <a:pt x="222" y="79"/>
                  </a:cubicBezTo>
                  <a:cubicBezTo>
                    <a:pt x="197" y="79"/>
                    <a:pt x="197" y="79"/>
                    <a:pt x="197" y="79"/>
                  </a:cubicBezTo>
                  <a:cubicBezTo>
                    <a:pt x="197" y="44"/>
                    <a:pt x="197" y="44"/>
                    <a:pt x="197" y="44"/>
                  </a:cubicBezTo>
                  <a:cubicBezTo>
                    <a:pt x="197" y="40"/>
                    <a:pt x="194" y="36"/>
                    <a:pt x="189" y="36"/>
                  </a:cubicBezTo>
                  <a:cubicBezTo>
                    <a:pt x="185" y="36"/>
                    <a:pt x="181" y="40"/>
                    <a:pt x="181" y="44"/>
                  </a:cubicBezTo>
                  <a:cubicBezTo>
                    <a:pt x="181" y="79"/>
                    <a:pt x="181" y="79"/>
                    <a:pt x="181" y="79"/>
                  </a:cubicBezTo>
                  <a:cubicBezTo>
                    <a:pt x="157" y="79"/>
                    <a:pt x="157" y="79"/>
                    <a:pt x="157" y="79"/>
                  </a:cubicBezTo>
                  <a:cubicBezTo>
                    <a:pt x="152" y="79"/>
                    <a:pt x="149" y="83"/>
                    <a:pt x="149" y="87"/>
                  </a:cubicBezTo>
                  <a:cubicBezTo>
                    <a:pt x="149" y="127"/>
                    <a:pt x="149" y="127"/>
                    <a:pt x="149" y="127"/>
                  </a:cubicBezTo>
                  <a:cubicBezTo>
                    <a:pt x="133" y="127"/>
                    <a:pt x="133" y="127"/>
                    <a:pt x="133" y="127"/>
                  </a:cubicBezTo>
                  <a:cubicBezTo>
                    <a:pt x="133" y="87"/>
                    <a:pt x="133" y="87"/>
                    <a:pt x="133" y="87"/>
                  </a:cubicBezTo>
                  <a:cubicBezTo>
                    <a:pt x="133" y="83"/>
                    <a:pt x="130" y="79"/>
                    <a:pt x="125" y="79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32" y="79"/>
                    <a:pt x="29" y="83"/>
                    <a:pt x="29" y="87"/>
                  </a:cubicBezTo>
                  <a:cubicBezTo>
                    <a:pt x="29" y="262"/>
                    <a:pt x="29" y="262"/>
                    <a:pt x="29" y="262"/>
                  </a:cubicBezTo>
                  <a:cubicBezTo>
                    <a:pt x="8" y="262"/>
                    <a:pt x="8" y="262"/>
                    <a:pt x="8" y="262"/>
                  </a:cubicBezTo>
                  <a:cubicBezTo>
                    <a:pt x="4" y="262"/>
                    <a:pt x="0" y="265"/>
                    <a:pt x="0" y="270"/>
                  </a:cubicBezTo>
                  <a:cubicBezTo>
                    <a:pt x="0" y="274"/>
                    <a:pt x="4" y="278"/>
                    <a:pt x="8" y="278"/>
                  </a:cubicBezTo>
                  <a:cubicBezTo>
                    <a:pt x="37" y="278"/>
                    <a:pt x="37" y="278"/>
                    <a:pt x="37" y="278"/>
                  </a:cubicBezTo>
                  <a:cubicBezTo>
                    <a:pt x="119" y="278"/>
                    <a:pt x="119" y="278"/>
                    <a:pt x="119" y="278"/>
                  </a:cubicBezTo>
                  <a:cubicBezTo>
                    <a:pt x="125" y="278"/>
                    <a:pt x="125" y="278"/>
                    <a:pt x="125" y="278"/>
                  </a:cubicBezTo>
                  <a:cubicBezTo>
                    <a:pt x="254" y="278"/>
                    <a:pt x="254" y="278"/>
                    <a:pt x="254" y="278"/>
                  </a:cubicBezTo>
                  <a:cubicBezTo>
                    <a:pt x="260" y="278"/>
                    <a:pt x="260" y="278"/>
                    <a:pt x="260" y="278"/>
                  </a:cubicBezTo>
                  <a:cubicBezTo>
                    <a:pt x="342" y="278"/>
                    <a:pt x="342" y="278"/>
                    <a:pt x="342" y="278"/>
                  </a:cubicBezTo>
                  <a:cubicBezTo>
                    <a:pt x="371" y="278"/>
                    <a:pt x="371" y="278"/>
                    <a:pt x="371" y="278"/>
                  </a:cubicBezTo>
                  <a:cubicBezTo>
                    <a:pt x="375" y="278"/>
                    <a:pt x="379" y="274"/>
                    <a:pt x="379" y="270"/>
                  </a:cubicBezTo>
                  <a:cubicBezTo>
                    <a:pt x="379" y="265"/>
                    <a:pt x="375" y="262"/>
                    <a:pt x="371" y="262"/>
                  </a:cubicBezTo>
                  <a:close/>
                  <a:moveTo>
                    <a:pt x="133" y="143"/>
                  </a:moveTo>
                  <a:cubicBezTo>
                    <a:pt x="157" y="143"/>
                    <a:pt x="157" y="143"/>
                    <a:pt x="157" y="143"/>
                  </a:cubicBezTo>
                  <a:cubicBezTo>
                    <a:pt x="161" y="143"/>
                    <a:pt x="165" y="139"/>
                    <a:pt x="165" y="135"/>
                  </a:cubicBezTo>
                  <a:cubicBezTo>
                    <a:pt x="165" y="95"/>
                    <a:pt x="165" y="95"/>
                    <a:pt x="165" y="95"/>
                  </a:cubicBezTo>
                  <a:cubicBezTo>
                    <a:pt x="183" y="95"/>
                    <a:pt x="183" y="95"/>
                    <a:pt x="183" y="95"/>
                  </a:cubicBezTo>
                  <a:cubicBezTo>
                    <a:pt x="196" y="95"/>
                    <a:pt x="196" y="95"/>
                    <a:pt x="196" y="95"/>
                  </a:cubicBezTo>
                  <a:cubicBezTo>
                    <a:pt x="214" y="95"/>
                    <a:pt x="214" y="95"/>
                    <a:pt x="214" y="95"/>
                  </a:cubicBezTo>
                  <a:cubicBezTo>
                    <a:pt x="214" y="135"/>
                    <a:pt x="214" y="135"/>
                    <a:pt x="214" y="135"/>
                  </a:cubicBezTo>
                  <a:cubicBezTo>
                    <a:pt x="214" y="139"/>
                    <a:pt x="218" y="143"/>
                    <a:pt x="222" y="143"/>
                  </a:cubicBezTo>
                  <a:cubicBezTo>
                    <a:pt x="246" y="143"/>
                    <a:pt x="246" y="143"/>
                    <a:pt x="246" y="143"/>
                  </a:cubicBezTo>
                  <a:cubicBezTo>
                    <a:pt x="246" y="262"/>
                    <a:pt x="246" y="262"/>
                    <a:pt x="246" y="262"/>
                  </a:cubicBezTo>
                  <a:cubicBezTo>
                    <a:pt x="133" y="262"/>
                    <a:pt x="133" y="262"/>
                    <a:pt x="133" y="262"/>
                  </a:cubicBezTo>
                  <a:lnTo>
                    <a:pt x="133" y="143"/>
                  </a:lnTo>
                  <a:close/>
                  <a:moveTo>
                    <a:pt x="262" y="127"/>
                  </a:moveTo>
                  <a:cubicBezTo>
                    <a:pt x="262" y="46"/>
                    <a:pt x="262" y="46"/>
                    <a:pt x="262" y="46"/>
                  </a:cubicBezTo>
                  <a:cubicBezTo>
                    <a:pt x="334" y="19"/>
                    <a:pt x="334" y="19"/>
                    <a:pt x="334" y="19"/>
                  </a:cubicBezTo>
                  <a:cubicBezTo>
                    <a:pt x="334" y="262"/>
                    <a:pt x="334" y="262"/>
                    <a:pt x="334" y="262"/>
                  </a:cubicBezTo>
                  <a:cubicBezTo>
                    <a:pt x="268" y="262"/>
                    <a:pt x="268" y="262"/>
                    <a:pt x="268" y="262"/>
                  </a:cubicBezTo>
                  <a:cubicBezTo>
                    <a:pt x="262" y="262"/>
                    <a:pt x="262" y="262"/>
                    <a:pt x="262" y="262"/>
                  </a:cubicBezTo>
                  <a:lnTo>
                    <a:pt x="262" y="127"/>
                  </a:lnTo>
                  <a:close/>
                  <a:moveTo>
                    <a:pt x="45" y="95"/>
                  </a:moveTo>
                  <a:cubicBezTo>
                    <a:pt x="117" y="95"/>
                    <a:pt x="117" y="95"/>
                    <a:pt x="117" y="95"/>
                  </a:cubicBezTo>
                  <a:cubicBezTo>
                    <a:pt x="117" y="262"/>
                    <a:pt x="117" y="262"/>
                    <a:pt x="117" y="262"/>
                  </a:cubicBezTo>
                  <a:cubicBezTo>
                    <a:pt x="45" y="262"/>
                    <a:pt x="45" y="262"/>
                    <a:pt x="45" y="262"/>
                  </a:cubicBezTo>
                  <a:lnTo>
                    <a:pt x="45" y="95"/>
                  </a:lnTo>
                  <a:close/>
                </a:path>
              </a:pathLst>
            </a:custGeom>
            <a:grp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ko-KR" altLang="en-US">
                <a:solidFill>
                  <a:schemeClr val="lt1"/>
                </a:solidFill>
                <a:ea typeface="나눔바른고딕" panose="020B0603020101020101" pitchFamily="50" charset="-127"/>
              </a:endParaRPr>
            </a:p>
          </p:txBody>
        </p:sp>
        <p:sp>
          <p:nvSpPr>
            <p:cNvPr id="65" name="Rectangle 16">
              <a:extLst>
                <a:ext uri="{FF2B5EF4-FFF2-40B4-BE49-F238E27FC236}">
                  <a16:creationId xmlns:a16="http://schemas.microsoft.com/office/drawing/2014/main" id="{DA431EE9-5592-427D-9F8A-AF818AE59B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31" y="3495"/>
              <a:ext cx="98" cy="43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ko-KR" altLang="en-US">
                <a:solidFill>
                  <a:schemeClr val="lt1"/>
                </a:solidFill>
                <a:ea typeface="나눔바른고딕" panose="020B0603020101020101" pitchFamily="50" charset="-127"/>
              </a:endParaRPr>
            </a:p>
          </p:txBody>
        </p:sp>
        <p:sp>
          <p:nvSpPr>
            <p:cNvPr id="67" name="Rectangle 17">
              <a:extLst>
                <a:ext uri="{FF2B5EF4-FFF2-40B4-BE49-F238E27FC236}">
                  <a16:creationId xmlns:a16="http://schemas.microsoft.com/office/drawing/2014/main" id="{45EB5538-92C0-4C12-A606-44A55E989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31" y="3574"/>
              <a:ext cx="98" cy="43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ko-KR" altLang="en-US">
                <a:solidFill>
                  <a:schemeClr val="lt1"/>
                </a:solidFill>
                <a:ea typeface="나눔바른고딕" panose="020B0603020101020101" pitchFamily="50" charset="-127"/>
              </a:endParaRPr>
            </a:p>
          </p:txBody>
        </p:sp>
        <p:sp>
          <p:nvSpPr>
            <p:cNvPr id="68" name="Rectangle 18">
              <a:extLst>
                <a:ext uri="{FF2B5EF4-FFF2-40B4-BE49-F238E27FC236}">
                  <a16:creationId xmlns:a16="http://schemas.microsoft.com/office/drawing/2014/main" id="{90A92B8A-3584-4110-8740-A89A9F2726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31" y="3653"/>
              <a:ext cx="98" cy="43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ko-KR" altLang="en-US">
                <a:solidFill>
                  <a:schemeClr val="lt1"/>
                </a:solidFill>
                <a:ea typeface="나눔바른고딕" panose="020B0603020101020101" pitchFamily="50" charset="-127"/>
              </a:endParaRPr>
            </a:p>
          </p:txBody>
        </p:sp>
        <p:sp>
          <p:nvSpPr>
            <p:cNvPr id="69" name="Rectangle 19">
              <a:extLst>
                <a:ext uri="{FF2B5EF4-FFF2-40B4-BE49-F238E27FC236}">
                  <a16:creationId xmlns:a16="http://schemas.microsoft.com/office/drawing/2014/main" id="{596B95BB-8E1A-497A-AD4C-E02510233E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" y="3361"/>
              <a:ext cx="98" cy="43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ko-KR" altLang="en-US">
                <a:solidFill>
                  <a:schemeClr val="lt1"/>
                </a:solidFill>
                <a:ea typeface="나눔바른고딕" panose="020B0603020101020101" pitchFamily="50" charset="-127"/>
              </a:endParaRPr>
            </a:p>
          </p:txBody>
        </p:sp>
        <p:sp>
          <p:nvSpPr>
            <p:cNvPr id="70" name="Rectangle 20">
              <a:extLst>
                <a:ext uri="{FF2B5EF4-FFF2-40B4-BE49-F238E27FC236}">
                  <a16:creationId xmlns:a16="http://schemas.microsoft.com/office/drawing/2014/main" id="{FE62F10B-3F7F-4B12-AFD0-82A771C311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" y="3440"/>
              <a:ext cx="98" cy="45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ko-KR" altLang="en-US">
                <a:solidFill>
                  <a:schemeClr val="lt1"/>
                </a:solidFill>
                <a:ea typeface="나눔바른고딕" panose="020B0603020101020101" pitchFamily="50" charset="-127"/>
              </a:endParaRPr>
            </a:p>
          </p:txBody>
        </p:sp>
        <p:sp>
          <p:nvSpPr>
            <p:cNvPr id="74" name="Rectangle 21">
              <a:extLst>
                <a:ext uri="{FF2B5EF4-FFF2-40B4-BE49-F238E27FC236}">
                  <a16:creationId xmlns:a16="http://schemas.microsoft.com/office/drawing/2014/main" id="{A538E859-43D5-494E-8432-427A6EFBC2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" y="3521"/>
              <a:ext cx="98" cy="45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ko-KR" altLang="en-US">
                <a:solidFill>
                  <a:schemeClr val="lt1"/>
                </a:solidFill>
                <a:ea typeface="나눔바른고딕" panose="020B0603020101020101" pitchFamily="50" charset="-127"/>
              </a:endParaRPr>
            </a:p>
          </p:txBody>
        </p:sp>
        <p:sp>
          <p:nvSpPr>
            <p:cNvPr id="75" name="Rectangle 22">
              <a:extLst>
                <a:ext uri="{FF2B5EF4-FFF2-40B4-BE49-F238E27FC236}">
                  <a16:creationId xmlns:a16="http://schemas.microsoft.com/office/drawing/2014/main" id="{1069ED14-B759-4352-88CA-4FF445AB7D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" y="3602"/>
              <a:ext cx="98" cy="46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ko-KR" altLang="en-US">
                <a:solidFill>
                  <a:schemeClr val="lt1"/>
                </a:solidFill>
                <a:ea typeface="나눔바른고딕" panose="020B0603020101020101" pitchFamily="50" charset="-127"/>
              </a:endParaRPr>
            </a:p>
          </p:txBody>
        </p:sp>
        <p:sp>
          <p:nvSpPr>
            <p:cNvPr id="76" name="Rectangle 23">
              <a:extLst>
                <a:ext uri="{FF2B5EF4-FFF2-40B4-BE49-F238E27FC236}">
                  <a16:creationId xmlns:a16="http://schemas.microsoft.com/office/drawing/2014/main" id="{D29304C6-E653-4767-B59B-67AB84A82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3" y="3610"/>
              <a:ext cx="52" cy="52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ko-KR" altLang="en-US">
                <a:solidFill>
                  <a:schemeClr val="lt1"/>
                </a:solidFill>
                <a:ea typeface="나눔바른고딕" panose="020B0603020101020101" pitchFamily="50" charset="-127"/>
              </a:endParaRPr>
            </a:p>
          </p:txBody>
        </p:sp>
        <p:sp>
          <p:nvSpPr>
            <p:cNvPr id="77" name="Rectangle 24">
              <a:extLst>
                <a:ext uri="{FF2B5EF4-FFF2-40B4-BE49-F238E27FC236}">
                  <a16:creationId xmlns:a16="http://schemas.microsoft.com/office/drawing/2014/main" id="{FB389946-FFA4-42C9-9F2B-4844EFED73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9" y="3610"/>
              <a:ext cx="50" cy="52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ko-KR" altLang="en-US">
                <a:solidFill>
                  <a:schemeClr val="lt1"/>
                </a:solidFill>
                <a:ea typeface="나눔바른고딕" panose="020B0603020101020101" pitchFamily="50" charset="-127"/>
              </a:endParaRPr>
            </a:p>
          </p:txBody>
        </p:sp>
        <p:sp>
          <p:nvSpPr>
            <p:cNvPr id="78" name="Rectangle 25">
              <a:extLst>
                <a:ext uri="{FF2B5EF4-FFF2-40B4-BE49-F238E27FC236}">
                  <a16:creationId xmlns:a16="http://schemas.microsoft.com/office/drawing/2014/main" id="{4C1A3F0A-0648-4A40-B2C1-B3B8056523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" y="3610"/>
              <a:ext cx="50" cy="52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ko-KR" altLang="en-US">
                <a:solidFill>
                  <a:schemeClr val="lt1"/>
                </a:solidFill>
                <a:ea typeface="나눔바른고딕" panose="020B0603020101020101" pitchFamily="50" charset="-127"/>
              </a:endParaRPr>
            </a:p>
          </p:txBody>
        </p:sp>
        <p:sp>
          <p:nvSpPr>
            <p:cNvPr id="79" name="Rectangle 26">
              <a:extLst>
                <a:ext uri="{FF2B5EF4-FFF2-40B4-BE49-F238E27FC236}">
                  <a16:creationId xmlns:a16="http://schemas.microsoft.com/office/drawing/2014/main" id="{88A030FB-58A3-4FFC-A7E2-782D063691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3" y="3696"/>
              <a:ext cx="52" cy="50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ko-KR" altLang="en-US">
                <a:solidFill>
                  <a:schemeClr val="lt1"/>
                </a:solidFill>
                <a:ea typeface="나눔바른고딕" panose="020B0603020101020101" pitchFamily="50" charset="-127"/>
              </a:endParaRPr>
            </a:p>
          </p:txBody>
        </p:sp>
        <p:sp>
          <p:nvSpPr>
            <p:cNvPr id="80" name="Rectangle 27">
              <a:extLst>
                <a:ext uri="{FF2B5EF4-FFF2-40B4-BE49-F238E27FC236}">
                  <a16:creationId xmlns:a16="http://schemas.microsoft.com/office/drawing/2014/main" id="{1B806D98-43DE-4A5F-B8B8-CF2373081A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9" y="3696"/>
              <a:ext cx="50" cy="50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ko-KR" altLang="en-US">
                <a:solidFill>
                  <a:schemeClr val="lt1"/>
                </a:solidFill>
                <a:ea typeface="나눔바른고딕" panose="020B0603020101020101" pitchFamily="50" charset="-127"/>
              </a:endParaRPr>
            </a:p>
          </p:txBody>
        </p:sp>
        <p:sp>
          <p:nvSpPr>
            <p:cNvPr id="81" name="Rectangle 28">
              <a:extLst>
                <a:ext uri="{FF2B5EF4-FFF2-40B4-BE49-F238E27FC236}">
                  <a16:creationId xmlns:a16="http://schemas.microsoft.com/office/drawing/2014/main" id="{644340A8-007E-4356-9A37-B9B0977B15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" y="3696"/>
              <a:ext cx="50" cy="50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ko-KR" altLang="en-US">
                <a:solidFill>
                  <a:schemeClr val="lt1"/>
                </a:solidFill>
                <a:ea typeface="나눔바른고딕" panose="020B0603020101020101" pitchFamily="50" charset="-127"/>
              </a:endParaRPr>
            </a:p>
          </p:txBody>
        </p:sp>
      </p:grpSp>
      <p:grpSp>
        <p:nvGrpSpPr>
          <p:cNvPr id="84" name="Group 31">
            <a:extLst>
              <a:ext uri="{FF2B5EF4-FFF2-40B4-BE49-F238E27FC236}">
                <a16:creationId xmlns:a16="http://schemas.microsoft.com/office/drawing/2014/main" id="{248735BC-B27A-44E8-BE49-9CD6948A425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440125" y="5695951"/>
            <a:ext cx="416358" cy="514166"/>
            <a:chOff x="3376" y="1574"/>
            <a:chExt cx="928" cy="1146"/>
          </a:xfrm>
          <a:solidFill>
            <a:srgbClr val="58A7D8">
              <a:alpha val="33000"/>
            </a:srgbClr>
          </a:solidFill>
        </p:grpSpPr>
        <p:sp>
          <p:nvSpPr>
            <p:cNvPr id="88" name="Freeform 32">
              <a:extLst>
                <a:ext uri="{FF2B5EF4-FFF2-40B4-BE49-F238E27FC236}">
                  <a16:creationId xmlns:a16="http://schemas.microsoft.com/office/drawing/2014/main" id="{0AAFDA00-3742-44E5-84F3-4A91107969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76" y="1853"/>
              <a:ext cx="928" cy="867"/>
            </a:xfrm>
            <a:custGeom>
              <a:avLst/>
              <a:gdLst>
                <a:gd name="T0" fmla="*/ 356 w 388"/>
                <a:gd name="T1" fmla="*/ 182 h 363"/>
                <a:gd name="T2" fmla="*/ 347 w 388"/>
                <a:gd name="T3" fmla="*/ 133 h 363"/>
                <a:gd name="T4" fmla="*/ 338 w 388"/>
                <a:gd name="T5" fmla="*/ 182 h 363"/>
                <a:gd name="T6" fmla="*/ 322 w 388"/>
                <a:gd name="T7" fmla="*/ 142 h 363"/>
                <a:gd name="T8" fmla="*/ 304 w 388"/>
                <a:gd name="T9" fmla="*/ 142 h 363"/>
                <a:gd name="T10" fmla="*/ 287 w 388"/>
                <a:gd name="T11" fmla="*/ 182 h 363"/>
                <a:gd name="T12" fmla="*/ 278 w 388"/>
                <a:gd name="T13" fmla="*/ 133 h 363"/>
                <a:gd name="T14" fmla="*/ 263 w 388"/>
                <a:gd name="T15" fmla="*/ 55 h 363"/>
                <a:gd name="T16" fmla="*/ 233 w 388"/>
                <a:gd name="T17" fmla="*/ 46 h 363"/>
                <a:gd name="T18" fmla="*/ 223 w 388"/>
                <a:gd name="T19" fmla="*/ 0 h 363"/>
                <a:gd name="T20" fmla="*/ 178 w 388"/>
                <a:gd name="T21" fmla="*/ 9 h 363"/>
                <a:gd name="T22" fmla="*/ 54 w 388"/>
                <a:gd name="T23" fmla="*/ 46 h 363"/>
                <a:gd name="T24" fmla="*/ 45 w 388"/>
                <a:gd name="T25" fmla="*/ 91 h 363"/>
                <a:gd name="T26" fmla="*/ 21 w 388"/>
                <a:gd name="T27" fmla="*/ 122 h 363"/>
                <a:gd name="T28" fmla="*/ 9 w 388"/>
                <a:gd name="T29" fmla="*/ 182 h 363"/>
                <a:gd name="T30" fmla="*/ 0 w 388"/>
                <a:gd name="T31" fmla="*/ 354 h 363"/>
                <a:gd name="T32" fmla="*/ 379 w 388"/>
                <a:gd name="T33" fmla="*/ 363 h 363"/>
                <a:gd name="T34" fmla="*/ 388 w 388"/>
                <a:gd name="T35" fmla="*/ 191 h 363"/>
                <a:gd name="T36" fmla="*/ 245 w 388"/>
                <a:gd name="T37" fmla="*/ 64 h 363"/>
                <a:gd name="T38" fmla="*/ 237 w 388"/>
                <a:gd name="T39" fmla="*/ 133 h 363"/>
                <a:gd name="T40" fmla="*/ 245 w 388"/>
                <a:gd name="T41" fmla="*/ 64 h 363"/>
                <a:gd name="T42" fmla="*/ 214 w 388"/>
                <a:gd name="T43" fmla="*/ 18 h 363"/>
                <a:gd name="T44" fmla="*/ 191 w 388"/>
                <a:gd name="T45" fmla="*/ 133 h 363"/>
                <a:gd name="T46" fmla="*/ 132 w 388"/>
                <a:gd name="T47" fmla="*/ 64 h 363"/>
                <a:gd name="T48" fmla="*/ 172 w 388"/>
                <a:gd name="T49" fmla="*/ 133 h 363"/>
                <a:gd name="T50" fmla="*/ 158 w 388"/>
                <a:gd name="T51" fmla="*/ 136 h 363"/>
                <a:gd name="T52" fmla="*/ 154 w 388"/>
                <a:gd name="T53" fmla="*/ 122 h 363"/>
                <a:gd name="T54" fmla="*/ 132 w 388"/>
                <a:gd name="T55" fmla="*/ 91 h 363"/>
                <a:gd name="T56" fmla="*/ 136 w 388"/>
                <a:gd name="T57" fmla="*/ 122 h 363"/>
                <a:gd name="T58" fmla="*/ 112 w 388"/>
                <a:gd name="T59" fmla="*/ 182 h 363"/>
                <a:gd name="T60" fmla="*/ 109 w 388"/>
                <a:gd name="T61" fmla="*/ 180 h 363"/>
                <a:gd name="T62" fmla="*/ 122 w 388"/>
                <a:gd name="T63" fmla="*/ 109 h 363"/>
                <a:gd name="T64" fmla="*/ 64 w 388"/>
                <a:gd name="T65" fmla="*/ 64 h 363"/>
                <a:gd name="T66" fmla="*/ 113 w 388"/>
                <a:gd name="T67" fmla="*/ 92 h 363"/>
                <a:gd name="T68" fmla="*/ 91 w 388"/>
                <a:gd name="T69" fmla="*/ 122 h 363"/>
                <a:gd name="T70" fmla="*/ 84 w 388"/>
                <a:gd name="T71" fmla="*/ 182 h 363"/>
                <a:gd name="T72" fmla="*/ 65 w 388"/>
                <a:gd name="T73" fmla="*/ 93 h 363"/>
                <a:gd name="T74" fmla="*/ 64 w 388"/>
                <a:gd name="T75" fmla="*/ 64 h 363"/>
                <a:gd name="T76" fmla="*/ 41 w 388"/>
                <a:gd name="T77" fmla="*/ 115 h 363"/>
                <a:gd name="T78" fmla="*/ 66 w 388"/>
                <a:gd name="T79" fmla="*/ 122 h 363"/>
                <a:gd name="T80" fmla="*/ 39 w 388"/>
                <a:gd name="T81" fmla="*/ 182 h 363"/>
                <a:gd name="T82" fmla="*/ 370 w 388"/>
                <a:gd name="T83" fmla="*/ 344 h 363"/>
                <a:gd name="T84" fmla="*/ 18 w 388"/>
                <a:gd name="T85" fmla="*/ 201 h 363"/>
                <a:gd name="T86" fmla="*/ 123 w 388"/>
                <a:gd name="T87" fmla="*/ 198 h 363"/>
                <a:gd name="T88" fmla="*/ 180 w 388"/>
                <a:gd name="T89" fmla="*/ 152 h 363"/>
                <a:gd name="T90" fmla="*/ 269 w 388"/>
                <a:gd name="T91" fmla="*/ 191 h 363"/>
                <a:gd name="T92" fmla="*/ 370 w 388"/>
                <a:gd name="T93" fmla="*/ 201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88" h="363">
                  <a:moveTo>
                    <a:pt x="379" y="182"/>
                  </a:moveTo>
                  <a:cubicBezTo>
                    <a:pt x="356" y="182"/>
                    <a:pt x="356" y="182"/>
                    <a:pt x="356" y="182"/>
                  </a:cubicBezTo>
                  <a:cubicBezTo>
                    <a:pt x="356" y="142"/>
                    <a:pt x="356" y="142"/>
                    <a:pt x="356" y="142"/>
                  </a:cubicBezTo>
                  <a:cubicBezTo>
                    <a:pt x="356" y="137"/>
                    <a:pt x="352" y="133"/>
                    <a:pt x="347" y="133"/>
                  </a:cubicBezTo>
                  <a:cubicBezTo>
                    <a:pt x="342" y="133"/>
                    <a:pt x="338" y="137"/>
                    <a:pt x="338" y="142"/>
                  </a:cubicBezTo>
                  <a:cubicBezTo>
                    <a:pt x="338" y="182"/>
                    <a:pt x="338" y="182"/>
                    <a:pt x="338" y="182"/>
                  </a:cubicBezTo>
                  <a:cubicBezTo>
                    <a:pt x="322" y="182"/>
                    <a:pt x="322" y="182"/>
                    <a:pt x="322" y="182"/>
                  </a:cubicBezTo>
                  <a:cubicBezTo>
                    <a:pt x="322" y="142"/>
                    <a:pt x="322" y="142"/>
                    <a:pt x="322" y="142"/>
                  </a:cubicBezTo>
                  <a:cubicBezTo>
                    <a:pt x="322" y="137"/>
                    <a:pt x="318" y="133"/>
                    <a:pt x="313" y="133"/>
                  </a:cubicBezTo>
                  <a:cubicBezTo>
                    <a:pt x="308" y="133"/>
                    <a:pt x="304" y="137"/>
                    <a:pt x="304" y="142"/>
                  </a:cubicBezTo>
                  <a:cubicBezTo>
                    <a:pt x="304" y="182"/>
                    <a:pt x="304" y="182"/>
                    <a:pt x="304" y="182"/>
                  </a:cubicBezTo>
                  <a:cubicBezTo>
                    <a:pt x="287" y="182"/>
                    <a:pt x="287" y="182"/>
                    <a:pt x="287" y="182"/>
                  </a:cubicBezTo>
                  <a:cubicBezTo>
                    <a:pt x="287" y="143"/>
                    <a:pt x="287" y="143"/>
                    <a:pt x="287" y="143"/>
                  </a:cubicBezTo>
                  <a:cubicBezTo>
                    <a:pt x="287" y="137"/>
                    <a:pt x="283" y="133"/>
                    <a:pt x="278" y="133"/>
                  </a:cubicBezTo>
                  <a:cubicBezTo>
                    <a:pt x="263" y="133"/>
                    <a:pt x="263" y="133"/>
                    <a:pt x="263" y="133"/>
                  </a:cubicBezTo>
                  <a:cubicBezTo>
                    <a:pt x="263" y="55"/>
                    <a:pt x="263" y="55"/>
                    <a:pt x="263" y="55"/>
                  </a:cubicBezTo>
                  <a:cubicBezTo>
                    <a:pt x="263" y="50"/>
                    <a:pt x="259" y="46"/>
                    <a:pt x="254" y="46"/>
                  </a:cubicBezTo>
                  <a:cubicBezTo>
                    <a:pt x="233" y="46"/>
                    <a:pt x="233" y="46"/>
                    <a:pt x="233" y="46"/>
                  </a:cubicBezTo>
                  <a:cubicBezTo>
                    <a:pt x="232" y="9"/>
                    <a:pt x="232" y="9"/>
                    <a:pt x="232" y="9"/>
                  </a:cubicBezTo>
                  <a:cubicBezTo>
                    <a:pt x="231" y="4"/>
                    <a:pt x="227" y="0"/>
                    <a:pt x="223" y="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2" y="0"/>
                    <a:pt x="178" y="4"/>
                    <a:pt x="178" y="9"/>
                  </a:cubicBezTo>
                  <a:cubicBezTo>
                    <a:pt x="176" y="46"/>
                    <a:pt x="176" y="46"/>
                    <a:pt x="176" y="46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49" y="46"/>
                    <a:pt x="45" y="50"/>
                    <a:pt x="45" y="55"/>
                  </a:cubicBezTo>
                  <a:cubicBezTo>
                    <a:pt x="45" y="91"/>
                    <a:pt x="45" y="91"/>
                    <a:pt x="45" y="91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30" y="95"/>
                    <a:pt x="21" y="108"/>
                    <a:pt x="21" y="122"/>
                  </a:cubicBezTo>
                  <a:cubicBezTo>
                    <a:pt x="21" y="182"/>
                    <a:pt x="21" y="182"/>
                    <a:pt x="21" y="182"/>
                  </a:cubicBezTo>
                  <a:cubicBezTo>
                    <a:pt x="9" y="182"/>
                    <a:pt x="9" y="182"/>
                    <a:pt x="9" y="182"/>
                  </a:cubicBezTo>
                  <a:cubicBezTo>
                    <a:pt x="4" y="182"/>
                    <a:pt x="0" y="186"/>
                    <a:pt x="0" y="191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0" y="359"/>
                    <a:pt x="4" y="363"/>
                    <a:pt x="9" y="363"/>
                  </a:cubicBezTo>
                  <a:cubicBezTo>
                    <a:pt x="379" y="363"/>
                    <a:pt x="379" y="363"/>
                    <a:pt x="379" y="363"/>
                  </a:cubicBezTo>
                  <a:cubicBezTo>
                    <a:pt x="384" y="363"/>
                    <a:pt x="388" y="359"/>
                    <a:pt x="388" y="354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8" y="186"/>
                    <a:pt x="384" y="182"/>
                    <a:pt x="379" y="182"/>
                  </a:cubicBezTo>
                  <a:close/>
                  <a:moveTo>
                    <a:pt x="245" y="64"/>
                  </a:moveTo>
                  <a:cubicBezTo>
                    <a:pt x="245" y="133"/>
                    <a:pt x="245" y="133"/>
                    <a:pt x="245" y="133"/>
                  </a:cubicBezTo>
                  <a:cubicBezTo>
                    <a:pt x="237" y="133"/>
                    <a:pt x="237" y="133"/>
                    <a:pt x="237" y="133"/>
                  </a:cubicBezTo>
                  <a:cubicBezTo>
                    <a:pt x="234" y="64"/>
                    <a:pt x="234" y="64"/>
                    <a:pt x="234" y="64"/>
                  </a:cubicBezTo>
                  <a:lnTo>
                    <a:pt x="245" y="64"/>
                  </a:lnTo>
                  <a:close/>
                  <a:moveTo>
                    <a:pt x="196" y="18"/>
                  </a:moveTo>
                  <a:cubicBezTo>
                    <a:pt x="214" y="18"/>
                    <a:pt x="214" y="18"/>
                    <a:pt x="214" y="18"/>
                  </a:cubicBezTo>
                  <a:cubicBezTo>
                    <a:pt x="219" y="133"/>
                    <a:pt x="219" y="133"/>
                    <a:pt x="219" y="133"/>
                  </a:cubicBezTo>
                  <a:cubicBezTo>
                    <a:pt x="191" y="133"/>
                    <a:pt x="191" y="133"/>
                    <a:pt x="191" y="133"/>
                  </a:cubicBezTo>
                  <a:lnTo>
                    <a:pt x="196" y="18"/>
                  </a:lnTo>
                  <a:close/>
                  <a:moveTo>
                    <a:pt x="132" y="64"/>
                  </a:moveTo>
                  <a:cubicBezTo>
                    <a:pt x="175" y="64"/>
                    <a:pt x="175" y="64"/>
                    <a:pt x="175" y="64"/>
                  </a:cubicBezTo>
                  <a:cubicBezTo>
                    <a:pt x="172" y="133"/>
                    <a:pt x="172" y="133"/>
                    <a:pt x="172" y="133"/>
                  </a:cubicBezTo>
                  <a:cubicBezTo>
                    <a:pt x="165" y="133"/>
                    <a:pt x="165" y="133"/>
                    <a:pt x="165" y="133"/>
                  </a:cubicBezTo>
                  <a:cubicBezTo>
                    <a:pt x="162" y="133"/>
                    <a:pt x="160" y="134"/>
                    <a:pt x="158" y="136"/>
                  </a:cubicBezTo>
                  <a:cubicBezTo>
                    <a:pt x="154" y="140"/>
                    <a:pt x="154" y="140"/>
                    <a:pt x="154" y="140"/>
                  </a:cubicBezTo>
                  <a:cubicBezTo>
                    <a:pt x="154" y="122"/>
                    <a:pt x="154" y="122"/>
                    <a:pt x="154" y="122"/>
                  </a:cubicBezTo>
                  <a:cubicBezTo>
                    <a:pt x="154" y="109"/>
                    <a:pt x="146" y="97"/>
                    <a:pt x="133" y="92"/>
                  </a:cubicBezTo>
                  <a:cubicBezTo>
                    <a:pt x="132" y="91"/>
                    <a:pt x="132" y="91"/>
                    <a:pt x="132" y="91"/>
                  </a:cubicBezTo>
                  <a:lnTo>
                    <a:pt x="132" y="64"/>
                  </a:lnTo>
                  <a:close/>
                  <a:moveTo>
                    <a:pt x="136" y="122"/>
                  </a:moveTo>
                  <a:cubicBezTo>
                    <a:pt x="136" y="159"/>
                    <a:pt x="136" y="159"/>
                    <a:pt x="136" y="159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09" y="182"/>
                    <a:pt x="109" y="182"/>
                    <a:pt x="109" y="182"/>
                  </a:cubicBezTo>
                  <a:cubicBezTo>
                    <a:pt x="109" y="180"/>
                    <a:pt x="109" y="180"/>
                    <a:pt x="109" y="180"/>
                  </a:cubicBezTo>
                  <a:cubicBezTo>
                    <a:pt x="109" y="122"/>
                    <a:pt x="109" y="122"/>
                    <a:pt x="109" y="122"/>
                  </a:cubicBezTo>
                  <a:cubicBezTo>
                    <a:pt x="109" y="115"/>
                    <a:pt x="115" y="109"/>
                    <a:pt x="122" y="109"/>
                  </a:cubicBezTo>
                  <a:cubicBezTo>
                    <a:pt x="130" y="109"/>
                    <a:pt x="136" y="115"/>
                    <a:pt x="136" y="122"/>
                  </a:cubicBezTo>
                  <a:close/>
                  <a:moveTo>
                    <a:pt x="64" y="64"/>
                  </a:moveTo>
                  <a:cubicBezTo>
                    <a:pt x="113" y="64"/>
                    <a:pt x="113" y="64"/>
                    <a:pt x="113" y="64"/>
                  </a:cubicBezTo>
                  <a:cubicBezTo>
                    <a:pt x="113" y="92"/>
                    <a:pt x="113" y="92"/>
                    <a:pt x="113" y="92"/>
                  </a:cubicBezTo>
                  <a:cubicBezTo>
                    <a:pt x="112" y="92"/>
                    <a:pt x="112" y="92"/>
                    <a:pt x="112" y="92"/>
                  </a:cubicBezTo>
                  <a:cubicBezTo>
                    <a:pt x="99" y="97"/>
                    <a:pt x="91" y="109"/>
                    <a:pt x="91" y="122"/>
                  </a:cubicBezTo>
                  <a:cubicBezTo>
                    <a:pt x="91" y="182"/>
                    <a:pt x="91" y="182"/>
                    <a:pt x="91" y="182"/>
                  </a:cubicBezTo>
                  <a:cubicBezTo>
                    <a:pt x="84" y="182"/>
                    <a:pt x="84" y="182"/>
                    <a:pt x="84" y="182"/>
                  </a:cubicBezTo>
                  <a:cubicBezTo>
                    <a:pt x="84" y="122"/>
                    <a:pt x="84" y="122"/>
                    <a:pt x="84" y="122"/>
                  </a:cubicBezTo>
                  <a:cubicBezTo>
                    <a:pt x="84" y="109"/>
                    <a:pt x="77" y="98"/>
                    <a:pt x="65" y="93"/>
                  </a:cubicBezTo>
                  <a:cubicBezTo>
                    <a:pt x="64" y="92"/>
                    <a:pt x="64" y="92"/>
                    <a:pt x="64" y="92"/>
                  </a:cubicBezTo>
                  <a:lnTo>
                    <a:pt x="64" y="64"/>
                  </a:lnTo>
                  <a:close/>
                  <a:moveTo>
                    <a:pt x="39" y="122"/>
                  </a:moveTo>
                  <a:cubicBezTo>
                    <a:pt x="39" y="119"/>
                    <a:pt x="40" y="117"/>
                    <a:pt x="41" y="115"/>
                  </a:cubicBezTo>
                  <a:cubicBezTo>
                    <a:pt x="43" y="111"/>
                    <a:pt x="48" y="109"/>
                    <a:pt x="52" y="109"/>
                  </a:cubicBezTo>
                  <a:cubicBezTo>
                    <a:pt x="60" y="109"/>
                    <a:pt x="66" y="115"/>
                    <a:pt x="66" y="122"/>
                  </a:cubicBezTo>
                  <a:cubicBezTo>
                    <a:pt x="66" y="182"/>
                    <a:pt x="66" y="182"/>
                    <a:pt x="66" y="182"/>
                  </a:cubicBezTo>
                  <a:cubicBezTo>
                    <a:pt x="39" y="182"/>
                    <a:pt x="39" y="182"/>
                    <a:pt x="39" y="182"/>
                  </a:cubicBezTo>
                  <a:lnTo>
                    <a:pt x="39" y="122"/>
                  </a:lnTo>
                  <a:close/>
                  <a:moveTo>
                    <a:pt x="370" y="344"/>
                  </a:moveTo>
                  <a:cubicBezTo>
                    <a:pt x="18" y="344"/>
                    <a:pt x="18" y="344"/>
                    <a:pt x="18" y="344"/>
                  </a:cubicBezTo>
                  <a:cubicBezTo>
                    <a:pt x="18" y="201"/>
                    <a:pt x="18" y="201"/>
                    <a:pt x="18" y="201"/>
                  </a:cubicBezTo>
                  <a:cubicBezTo>
                    <a:pt x="116" y="201"/>
                    <a:pt x="116" y="201"/>
                    <a:pt x="116" y="201"/>
                  </a:cubicBezTo>
                  <a:cubicBezTo>
                    <a:pt x="119" y="201"/>
                    <a:pt x="121" y="200"/>
                    <a:pt x="123" y="198"/>
                  </a:cubicBezTo>
                  <a:cubicBezTo>
                    <a:pt x="168" y="153"/>
                    <a:pt x="168" y="153"/>
                    <a:pt x="168" y="153"/>
                  </a:cubicBezTo>
                  <a:cubicBezTo>
                    <a:pt x="180" y="152"/>
                    <a:pt x="180" y="152"/>
                    <a:pt x="180" y="152"/>
                  </a:cubicBezTo>
                  <a:cubicBezTo>
                    <a:pt x="269" y="152"/>
                    <a:pt x="269" y="152"/>
                    <a:pt x="269" y="152"/>
                  </a:cubicBezTo>
                  <a:cubicBezTo>
                    <a:pt x="269" y="191"/>
                    <a:pt x="269" y="191"/>
                    <a:pt x="269" y="191"/>
                  </a:cubicBezTo>
                  <a:cubicBezTo>
                    <a:pt x="269" y="196"/>
                    <a:pt x="273" y="201"/>
                    <a:pt x="278" y="201"/>
                  </a:cubicBezTo>
                  <a:cubicBezTo>
                    <a:pt x="370" y="201"/>
                    <a:pt x="370" y="201"/>
                    <a:pt x="370" y="201"/>
                  </a:cubicBezTo>
                  <a:lnTo>
                    <a:pt x="370" y="344"/>
                  </a:lnTo>
                  <a:close/>
                </a:path>
              </a:pathLst>
            </a:custGeom>
            <a:grp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ko-KR" altLang="en-US">
                <a:solidFill>
                  <a:schemeClr val="lt1"/>
                </a:solidFill>
                <a:ea typeface="나눔바른고딕" panose="020B0603020101020101" pitchFamily="50" charset="-127"/>
              </a:endParaRPr>
            </a:p>
          </p:txBody>
        </p:sp>
        <p:sp>
          <p:nvSpPr>
            <p:cNvPr id="91" name="Rectangle 33">
              <a:extLst>
                <a:ext uri="{FF2B5EF4-FFF2-40B4-BE49-F238E27FC236}">
                  <a16:creationId xmlns:a16="http://schemas.microsoft.com/office/drawing/2014/main" id="{893D9B17-091B-4256-BD4A-E8F4382E8D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1" y="2417"/>
              <a:ext cx="43" cy="93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ko-KR" altLang="en-US">
                <a:solidFill>
                  <a:schemeClr val="lt1"/>
                </a:solidFill>
                <a:ea typeface="나눔바른고딕" panose="020B0603020101020101" pitchFamily="50" charset="-127"/>
              </a:endParaRPr>
            </a:p>
          </p:txBody>
        </p:sp>
        <p:sp>
          <p:nvSpPr>
            <p:cNvPr id="102" name="Rectangle 34">
              <a:extLst>
                <a:ext uri="{FF2B5EF4-FFF2-40B4-BE49-F238E27FC236}">
                  <a16:creationId xmlns:a16="http://schemas.microsoft.com/office/drawing/2014/main" id="{7F91B541-8933-479A-ABFC-C3C1D58531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3" y="2417"/>
              <a:ext cx="46" cy="93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ko-KR" altLang="en-US">
                <a:solidFill>
                  <a:schemeClr val="lt1"/>
                </a:solidFill>
                <a:ea typeface="나눔바른고딕" panose="020B0603020101020101" pitchFamily="50" charset="-127"/>
              </a:endParaRPr>
            </a:p>
          </p:txBody>
        </p:sp>
        <p:sp>
          <p:nvSpPr>
            <p:cNvPr id="103" name="Rectangle 35">
              <a:extLst>
                <a:ext uri="{FF2B5EF4-FFF2-40B4-BE49-F238E27FC236}">
                  <a16:creationId xmlns:a16="http://schemas.microsoft.com/office/drawing/2014/main" id="{E30AEE0E-D35E-452E-A1AD-145D522FE2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8" y="2417"/>
              <a:ext cx="43" cy="93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ko-KR" altLang="en-US">
                <a:solidFill>
                  <a:schemeClr val="lt1"/>
                </a:solidFill>
                <a:ea typeface="나눔바른고딕" panose="020B0603020101020101" pitchFamily="50" charset="-127"/>
              </a:endParaRPr>
            </a:p>
          </p:txBody>
        </p:sp>
        <p:sp>
          <p:nvSpPr>
            <p:cNvPr id="104" name="Rectangle 36">
              <a:extLst>
                <a:ext uri="{FF2B5EF4-FFF2-40B4-BE49-F238E27FC236}">
                  <a16:creationId xmlns:a16="http://schemas.microsoft.com/office/drawing/2014/main" id="{A7BF8AA1-4909-48AB-911A-6E3ABBBB5E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1" y="2417"/>
              <a:ext cx="46" cy="93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ko-KR" altLang="en-US">
                <a:solidFill>
                  <a:schemeClr val="lt1"/>
                </a:solidFill>
                <a:ea typeface="나눔바른고딕" panose="020B0603020101020101" pitchFamily="50" charset="-127"/>
              </a:endParaRPr>
            </a:p>
          </p:txBody>
        </p:sp>
        <p:sp>
          <p:nvSpPr>
            <p:cNvPr id="115" name="Rectangle 37">
              <a:extLst>
                <a:ext uri="{FF2B5EF4-FFF2-40B4-BE49-F238E27FC236}">
                  <a16:creationId xmlns:a16="http://schemas.microsoft.com/office/drawing/2014/main" id="{5D856473-4503-4E22-A252-8F6126374F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6" y="2417"/>
              <a:ext cx="43" cy="93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ko-KR" altLang="en-US">
                <a:solidFill>
                  <a:schemeClr val="lt1"/>
                </a:solidFill>
                <a:ea typeface="나눔바른고딕" panose="020B0603020101020101" pitchFamily="50" charset="-127"/>
              </a:endParaRPr>
            </a:p>
          </p:txBody>
        </p:sp>
        <p:sp>
          <p:nvSpPr>
            <p:cNvPr id="116" name="Freeform 38">
              <a:extLst>
                <a:ext uri="{FF2B5EF4-FFF2-40B4-BE49-F238E27FC236}">
                  <a16:creationId xmlns:a16="http://schemas.microsoft.com/office/drawing/2014/main" id="{40B53391-46B5-48C7-BEA5-B39D57CA8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2" y="1713"/>
              <a:ext cx="258" cy="85"/>
            </a:xfrm>
            <a:custGeom>
              <a:avLst/>
              <a:gdLst>
                <a:gd name="T0" fmla="*/ 3 w 108"/>
                <a:gd name="T1" fmla="*/ 21 h 36"/>
                <a:gd name="T2" fmla="*/ 3 w 108"/>
                <a:gd name="T3" fmla="*/ 33 h 36"/>
                <a:gd name="T4" fmla="*/ 15 w 108"/>
                <a:gd name="T5" fmla="*/ 33 h 36"/>
                <a:gd name="T6" fmla="*/ 54 w 108"/>
                <a:gd name="T7" fmla="*/ 16 h 36"/>
                <a:gd name="T8" fmla="*/ 94 w 108"/>
                <a:gd name="T9" fmla="*/ 33 h 36"/>
                <a:gd name="T10" fmla="*/ 100 w 108"/>
                <a:gd name="T11" fmla="*/ 35 h 36"/>
                <a:gd name="T12" fmla="*/ 105 w 108"/>
                <a:gd name="T13" fmla="*/ 33 h 36"/>
                <a:gd name="T14" fmla="*/ 105 w 108"/>
                <a:gd name="T15" fmla="*/ 21 h 36"/>
                <a:gd name="T16" fmla="*/ 54 w 108"/>
                <a:gd name="T17" fmla="*/ 0 h 36"/>
                <a:gd name="T18" fmla="*/ 3 w 108"/>
                <a:gd name="T19" fmla="*/ 2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36">
                  <a:moveTo>
                    <a:pt x="3" y="21"/>
                  </a:moveTo>
                  <a:cubicBezTo>
                    <a:pt x="0" y="24"/>
                    <a:pt x="0" y="30"/>
                    <a:pt x="3" y="33"/>
                  </a:cubicBezTo>
                  <a:cubicBezTo>
                    <a:pt x="7" y="36"/>
                    <a:pt x="12" y="36"/>
                    <a:pt x="15" y="33"/>
                  </a:cubicBezTo>
                  <a:cubicBezTo>
                    <a:pt x="25" y="22"/>
                    <a:pt x="39" y="16"/>
                    <a:pt x="54" y="16"/>
                  </a:cubicBezTo>
                  <a:cubicBezTo>
                    <a:pt x="69" y="16"/>
                    <a:pt x="83" y="22"/>
                    <a:pt x="94" y="33"/>
                  </a:cubicBezTo>
                  <a:cubicBezTo>
                    <a:pt x="95" y="34"/>
                    <a:pt x="97" y="35"/>
                    <a:pt x="100" y="35"/>
                  </a:cubicBezTo>
                  <a:cubicBezTo>
                    <a:pt x="102" y="35"/>
                    <a:pt x="104" y="34"/>
                    <a:pt x="105" y="33"/>
                  </a:cubicBezTo>
                  <a:cubicBezTo>
                    <a:pt x="108" y="30"/>
                    <a:pt x="108" y="24"/>
                    <a:pt x="105" y="21"/>
                  </a:cubicBezTo>
                  <a:cubicBezTo>
                    <a:pt x="92" y="8"/>
                    <a:pt x="74" y="0"/>
                    <a:pt x="54" y="0"/>
                  </a:cubicBezTo>
                  <a:cubicBezTo>
                    <a:pt x="35" y="0"/>
                    <a:pt x="17" y="8"/>
                    <a:pt x="3" y="21"/>
                  </a:cubicBezTo>
                  <a:close/>
                </a:path>
              </a:pathLst>
            </a:custGeom>
            <a:grp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ko-KR" altLang="en-US">
                <a:solidFill>
                  <a:schemeClr val="lt1"/>
                </a:solidFill>
                <a:ea typeface="나눔바른고딕" panose="020B0603020101020101" pitchFamily="50" charset="-127"/>
              </a:endParaRPr>
            </a:p>
          </p:txBody>
        </p:sp>
        <p:sp>
          <p:nvSpPr>
            <p:cNvPr id="117" name="Freeform 39">
              <a:extLst>
                <a:ext uri="{FF2B5EF4-FFF2-40B4-BE49-F238E27FC236}">
                  <a16:creationId xmlns:a16="http://schemas.microsoft.com/office/drawing/2014/main" id="{E8CEDC52-0199-4248-8EF5-4BCB203AA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3" y="1574"/>
              <a:ext cx="418" cy="146"/>
            </a:xfrm>
            <a:custGeom>
              <a:avLst/>
              <a:gdLst>
                <a:gd name="T0" fmla="*/ 14 w 175"/>
                <a:gd name="T1" fmla="*/ 57 h 61"/>
                <a:gd name="T2" fmla="*/ 160 w 175"/>
                <a:gd name="T3" fmla="*/ 57 h 61"/>
                <a:gd name="T4" fmla="*/ 166 w 175"/>
                <a:gd name="T5" fmla="*/ 60 h 61"/>
                <a:gd name="T6" fmla="*/ 171 w 175"/>
                <a:gd name="T7" fmla="*/ 57 h 61"/>
                <a:gd name="T8" fmla="*/ 171 w 175"/>
                <a:gd name="T9" fmla="*/ 46 h 61"/>
                <a:gd name="T10" fmla="*/ 3 w 175"/>
                <a:gd name="T11" fmla="*/ 46 h 61"/>
                <a:gd name="T12" fmla="*/ 3 w 175"/>
                <a:gd name="T13" fmla="*/ 57 h 61"/>
                <a:gd name="T14" fmla="*/ 14 w 175"/>
                <a:gd name="T15" fmla="*/ 5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61">
                  <a:moveTo>
                    <a:pt x="14" y="57"/>
                  </a:moveTo>
                  <a:cubicBezTo>
                    <a:pt x="55" y="17"/>
                    <a:pt x="120" y="17"/>
                    <a:pt x="160" y="57"/>
                  </a:cubicBezTo>
                  <a:cubicBezTo>
                    <a:pt x="162" y="59"/>
                    <a:pt x="164" y="60"/>
                    <a:pt x="166" y="60"/>
                  </a:cubicBezTo>
                  <a:cubicBezTo>
                    <a:pt x="168" y="60"/>
                    <a:pt x="170" y="59"/>
                    <a:pt x="171" y="57"/>
                  </a:cubicBezTo>
                  <a:cubicBezTo>
                    <a:pt x="175" y="54"/>
                    <a:pt x="175" y="49"/>
                    <a:pt x="171" y="46"/>
                  </a:cubicBezTo>
                  <a:cubicBezTo>
                    <a:pt x="125" y="0"/>
                    <a:pt x="50" y="0"/>
                    <a:pt x="3" y="46"/>
                  </a:cubicBezTo>
                  <a:cubicBezTo>
                    <a:pt x="0" y="49"/>
                    <a:pt x="0" y="54"/>
                    <a:pt x="3" y="57"/>
                  </a:cubicBezTo>
                  <a:cubicBezTo>
                    <a:pt x="6" y="61"/>
                    <a:pt x="11" y="61"/>
                    <a:pt x="14" y="57"/>
                  </a:cubicBezTo>
                  <a:close/>
                </a:path>
              </a:pathLst>
            </a:custGeom>
            <a:grp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ko-KR" altLang="en-US">
                <a:solidFill>
                  <a:schemeClr val="lt1"/>
                </a:solidFill>
                <a:ea typeface="나눔바른고딕" panose="020B060302010102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024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>
            <a:extLst>
              <a:ext uri="{FF2B5EF4-FFF2-40B4-BE49-F238E27FC236}">
                <a16:creationId xmlns:a16="http://schemas.microsoft.com/office/drawing/2014/main" id="{35DFC3DF-0897-48A2-8FE9-1ABAE4EEE8F8}"/>
              </a:ext>
            </a:extLst>
          </p:cNvPr>
          <p:cNvGrpSpPr/>
          <p:nvPr/>
        </p:nvGrpSpPr>
        <p:grpSpPr>
          <a:xfrm>
            <a:off x="803275" y="5369551"/>
            <a:ext cx="10575926" cy="867148"/>
            <a:chOff x="803275" y="5483851"/>
            <a:chExt cx="10575926" cy="867148"/>
          </a:xfrm>
        </p:grpSpPr>
        <p:sp>
          <p:nvSpPr>
            <p:cNvPr id="79" name="사각형: 둥근 모서리 78">
              <a:extLst>
                <a:ext uri="{FF2B5EF4-FFF2-40B4-BE49-F238E27FC236}">
                  <a16:creationId xmlns:a16="http://schemas.microsoft.com/office/drawing/2014/main" id="{329C95E3-35A4-4D3F-87F0-0D905F2BD658}"/>
                </a:ext>
              </a:extLst>
            </p:cNvPr>
            <p:cNvSpPr/>
            <p:nvPr/>
          </p:nvSpPr>
          <p:spPr>
            <a:xfrm>
              <a:off x="803275" y="5521220"/>
              <a:ext cx="10575926" cy="829779"/>
            </a:xfrm>
            <a:prstGeom prst="roundRect">
              <a:avLst>
                <a:gd name="adj" fmla="val 14395"/>
              </a:avLst>
            </a:prstGeom>
            <a:solidFill>
              <a:srgbClr val="920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F2071190-2CF0-476C-869B-355B1DE1C38E}"/>
                </a:ext>
              </a:extLst>
            </p:cNvPr>
            <p:cNvSpPr txBox="1"/>
            <p:nvPr/>
          </p:nvSpPr>
          <p:spPr>
            <a:xfrm>
              <a:off x="2543585" y="5551389"/>
              <a:ext cx="7104829" cy="76944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ko-KR" altLang="en-US" sz="2200" b="1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Arial" panose="020B0604020202020204" pitchFamily="34" charset="0"/>
                  <a:ea typeface="나눔바른고딕" panose="020B0603020101020101" pitchFamily="50" charset="-127"/>
                  <a:cs typeface="Arial" panose="020B0604020202020204" pitchFamily="34" charset="0"/>
                </a:rPr>
                <a:t>다양한 지원 프로그램을 통해 </a:t>
              </a:r>
              <a:r>
                <a:rPr lang="ko-KR" altLang="en-US" sz="2200" b="1" dirty="0" err="1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Arial" panose="020B0604020202020204" pitchFamily="34" charset="0"/>
                  <a:ea typeface="나눔바른고딕" panose="020B0603020101020101" pitchFamily="50" charset="-127"/>
                  <a:cs typeface="Arial" panose="020B0604020202020204" pitchFamily="34" charset="0"/>
                </a:rPr>
                <a:t>취업∙창업∙진학으로의</a:t>
              </a:r>
              <a:r>
                <a:rPr lang="ko-KR" altLang="en-US" sz="2200" b="1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Arial" panose="020B0604020202020204" pitchFamily="34" charset="0"/>
                  <a:ea typeface="나눔바른고딕" panose="020B0603020101020101" pitchFamily="50" charset="-127"/>
                  <a:cs typeface="Arial" panose="020B0604020202020204" pitchFamily="34" charset="0"/>
                </a:rPr>
                <a:t> 진출 확대</a:t>
              </a:r>
            </a:p>
            <a:p>
              <a:pPr algn="ctr"/>
              <a:r>
                <a:rPr lang="ko-KR" altLang="en-US" sz="2200" b="1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rgbClr val="FFFF00"/>
                  </a:solidFill>
                  <a:latin typeface="Arial" panose="020B0604020202020204" pitchFamily="34" charset="0"/>
                  <a:ea typeface="나눔바른고딕" panose="020B0603020101020101" pitchFamily="50" charset="-127"/>
                  <a:cs typeface="Arial" panose="020B0604020202020204" pitchFamily="34" charset="0"/>
                </a:rPr>
                <a:t>지속적인 피드백과 고도화를 통한 장기적 운영 </a:t>
              </a:r>
            </a:p>
          </p:txBody>
        </p:sp>
        <p:grpSp>
          <p:nvGrpSpPr>
            <p:cNvPr id="81" name="그룹 80">
              <a:extLst>
                <a:ext uri="{FF2B5EF4-FFF2-40B4-BE49-F238E27FC236}">
                  <a16:creationId xmlns:a16="http://schemas.microsoft.com/office/drawing/2014/main" id="{30247DE0-C819-45C7-9D0E-6700CA88375B}"/>
                </a:ext>
              </a:extLst>
            </p:cNvPr>
            <p:cNvGrpSpPr/>
            <p:nvPr/>
          </p:nvGrpSpPr>
          <p:grpSpPr>
            <a:xfrm rot="5400000" flipV="1">
              <a:off x="1032849" y="5423959"/>
              <a:ext cx="613758" cy="733542"/>
              <a:chOff x="666670" y="5290420"/>
              <a:chExt cx="508237" cy="539599"/>
            </a:xfrm>
          </p:grpSpPr>
          <p:sp>
            <p:nvSpPr>
              <p:cNvPr id="82" name="Freeform 19">
                <a:extLst>
                  <a:ext uri="{FF2B5EF4-FFF2-40B4-BE49-F238E27FC236}">
                    <a16:creationId xmlns:a16="http://schemas.microsoft.com/office/drawing/2014/main" id="{1A36114A-7B62-4B6D-8625-0AE0BE74517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836082" y="5291117"/>
                <a:ext cx="169411" cy="216036"/>
              </a:xfrm>
              <a:custGeom>
                <a:avLst/>
                <a:gdLst>
                  <a:gd name="T0" fmla="*/ 540 w 540"/>
                  <a:gd name="T1" fmla="*/ 310 h 620"/>
                  <a:gd name="T2" fmla="*/ 0 w 540"/>
                  <a:gd name="T3" fmla="*/ 0 h 620"/>
                  <a:gd name="T4" fmla="*/ 0 w 540"/>
                  <a:gd name="T5" fmla="*/ 0 h 620"/>
                  <a:gd name="T6" fmla="*/ 0 w 540"/>
                  <a:gd name="T7" fmla="*/ 620 h 620"/>
                  <a:gd name="T8" fmla="*/ 0 w 540"/>
                  <a:gd name="T9" fmla="*/ 620 h 620"/>
                  <a:gd name="T10" fmla="*/ 540 w 540"/>
                  <a:gd name="T11" fmla="*/ 310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0" h="620">
                    <a:moveTo>
                      <a:pt x="540" y="31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20"/>
                    </a:lnTo>
                    <a:lnTo>
                      <a:pt x="0" y="620"/>
                    </a:lnTo>
                    <a:lnTo>
                      <a:pt x="540" y="310"/>
                    </a:lnTo>
                    <a:close/>
                  </a:path>
                </a:pathLst>
              </a:custGeom>
              <a:solidFill>
                <a:schemeClr val="bg1">
                  <a:alpha val="7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20">
                <a:extLst>
                  <a:ext uri="{FF2B5EF4-FFF2-40B4-BE49-F238E27FC236}">
                    <a16:creationId xmlns:a16="http://schemas.microsoft.com/office/drawing/2014/main" id="{4C4F0E5D-A21F-4A7C-9B53-A0E6B17DF16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836082" y="5399135"/>
                <a:ext cx="169411" cy="216734"/>
              </a:xfrm>
              <a:custGeom>
                <a:avLst/>
                <a:gdLst>
                  <a:gd name="T0" fmla="*/ 540 w 540"/>
                  <a:gd name="T1" fmla="*/ 2 h 622"/>
                  <a:gd name="T2" fmla="*/ 540 w 540"/>
                  <a:gd name="T3" fmla="*/ 0 h 622"/>
                  <a:gd name="T4" fmla="*/ 0 w 540"/>
                  <a:gd name="T5" fmla="*/ 310 h 622"/>
                  <a:gd name="T6" fmla="*/ 0 w 540"/>
                  <a:gd name="T7" fmla="*/ 310 h 622"/>
                  <a:gd name="T8" fmla="*/ 540 w 540"/>
                  <a:gd name="T9" fmla="*/ 622 h 622"/>
                  <a:gd name="T10" fmla="*/ 540 w 540"/>
                  <a:gd name="T11" fmla="*/ 622 h 622"/>
                  <a:gd name="T12" fmla="*/ 540 w 540"/>
                  <a:gd name="T13" fmla="*/ 622 h 622"/>
                  <a:gd name="T14" fmla="*/ 540 w 540"/>
                  <a:gd name="T15" fmla="*/ 2 h 622"/>
                  <a:gd name="T16" fmla="*/ 540 w 540"/>
                  <a:gd name="T17" fmla="*/ 2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0" h="622">
                    <a:moveTo>
                      <a:pt x="540" y="2"/>
                    </a:moveTo>
                    <a:lnTo>
                      <a:pt x="540" y="0"/>
                    </a:lnTo>
                    <a:lnTo>
                      <a:pt x="0" y="310"/>
                    </a:lnTo>
                    <a:lnTo>
                      <a:pt x="0" y="310"/>
                    </a:lnTo>
                    <a:lnTo>
                      <a:pt x="540" y="622"/>
                    </a:lnTo>
                    <a:lnTo>
                      <a:pt x="540" y="622"/>
                    </a:lnTo>
                    <a:lnTo>
                      <a:pt x="540" y="622"/>
                    </a:lnTo>
                    <a:lnTo>
                      <a:pt x="540" y="2"/>
                    </a:lnTo>
                    <a:lnTo>
                      <a:pt x="540" y="2"/>
                    </a:ln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21">
                <a:extLst>
                  <a:ext uri="{FF2B5EF4-FFF2-40B4-BE49-F238E27FC236}">
                    <a16:creationId xmlns:a16="http://schemas.microsoft.com/office/drawing/2014/main" id="{91242137-8A2A-4957-B384-9B38D1BC3C33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666670" y="5290420"/>
                <a:ext cx="169411" cy="216734"/>
              </a:xfrm>
              <a:custGeom>
                <a:avLst/>
                <a:gdLst>
                  <a:gd name="T0" fmla="*/ 540 w 540"/>
                  <a:gd name="T1" fmla="*/ 0 h 622"/>
                  <a:gd name="T2" fmla="*/ 540 w 540"/>
                  <a:gd name="T3" fmla="*/ 0 h 622"/>
                  <a:gd name="T4" fmla="*/ 540 w 540"/>
                  <a:gd name="T5" fmla="*/ 2 h 622"/>
                  <a:gd name="T6" fmla="*/ 0 w 540"/>
                  <a:gd name="T7" fmla="*/ 312 h 622"/>
                  <a:gd name="T8" fmla="*/ 540 w 540"/>
                  <a:gd name="T9" fmla="*/ 622 h 622"/>
                  <a:gd name="T10" fmla="*/ 540 w 540"/>
                  <a:gd name="T11" fmla="*/ 622 h 622"/>
                  <a:gd name="T12" fmla="*/ 540 w 540"/>
                  <a:gd name="T13" fmla="*/ 0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0" h="622">
                    <a:moveTo>
                      <a:pt x="540" y="0"/>
                    </a:moveTo>
                    <a:lnTo>
                      <a:pt x="540" y="0"/>
                    </a:lnTo>
                    <a:lnTo>
                      <a:pt x="540" y="2"/>
                    </a:lnTo>
                    <a:lnTo>
                      <a:pt x="0" y="312"/>
                    </a:lnTo>
                    <a:lnTo>
                      <a:pt x="540" y="622"/>
                    </a:lnTo>
                    <a:lnTo>
                      <a:pt x="540" y="622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22">
                <a:extLst>
                  <a:ext uri="{FF2B5EF4-FFF2-40B4-BE49-F238E27FC236}">
                    <a16:creationId xmlns:a16="http://schemas.microsoft.com/office/drawing/2014/main" id="{C1BF3B05-1D99-4A7D-8C94-7D8E31A9C563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666670" y="5399135"/>
                <a:ext cx="169411" cy="216734"/>
              </a:xfrm>
              <a:custGeom>
                <a:avLst/>
                <a:gdLst>
                  <a:gd name="T0" fmla="*/ 0 w 540"/>
                  <a:gd name="T1" fmla="*/ 0 h 622"/>
                  <a:gd name="T2" fmla="*/ 0 w 540"/>
                  <a:gd name="T3" fmla="*/ 2 h 622"/>
                  <a:gd name="T4" fmla="*/ 0 w 540"/>
                  <a:gd name="T5" fmla="*/ 622 h 622"/>
                  <a:gd name="T6" fmla="*/ 540 w 540"/>
                  <a:gd name="T7" fmla="*/ 310 h 622"/>
                  <a:gd name="T8" fmla="*/ 0 w 540"/>
                  <a:gd name="T9" fmla="*/ 0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0" h="622">
                    <a:moveTo>
                      <a:pt x="0" y="0"/>
                    </a:moveTo>
                    <a:lnTo>
                      <a:pt x="0" y="2"/>
                    </a:lnTo>
                    <a:lnTo>
                      <a:pt x="0" y="622"/>
                    </a:lnTo>
                    <a:lnTo>
                      <a:pt x="540" y="3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7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86" name="그룹 85">
                <a:extLst>
                  <a:ext uri="{FF2B5EF4-FFF2-40B4-BE49-F238E27FC236}">
                    <a16:creationId xmlns:a16="http://schemas.microsoft.com/office/drawing/2014/main" id="{7BDEEEA8-CE95-46AE-B36C-C6F01209DBA6}"/>
                  </a:ext>
                </a:extLst>
              </p:cNvPr>
              <p:cNvGrpSpPr/>
              <p:nvPr/>
            </p:nvGrpSpPr>
            <p:grpSpPr>
              <a:xfrm>
                <a:off x="836081" y="5504570"/>
                <a:ext cx="338826" cy="325449"/>
                <a:chOff x="321" y="6148963"/>
                <a:chExt cx="320424" cy="307774"/>
              </a:xfrm>
            </p:grpSpPr>
            <p:sp>
              <p:nvSpPr>
                <p:cNvPr id="87" name="Freeform 19">
                  <a:extLst>
                    <a:ext uri="{FF2B5EF4-FFF2-40B4-BE49-F238E27FC236}">
                      <a16:creationId xmlns:a16="http://schemas.microsoft.com/office/drawing/2014/main" id="{76410A55-E244-45FF-A479-C305DDC02C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160533" y="6251775"/>
                  <a:ext cx="160212" cy="204303"/>
                </a:xfrm>
                <a:custGeom>
                  <a:avLst/>
                  <a:gdLst>
                    <a:gd name="T0" fmla="*/ 540 w 540"/>
                    <a:gd name="T1" fmla="*/ 310 h 620"/>
                    <a:gd name="T2" fmla="*/ 0 w 540"/>
                    <a:gd name="T3" fmla="*/ 0 h 620"/>
                    <a:gd name="T4" fmla="*/ 0 w 540"/>
                    <a:gd name="T5" fmla="*/ 0 h 620"/>
                    <a:gd name="T6" fmla="*/ 0 w 540"/>
                    <a:gd name="T7" fmla="*/ 620 h 620"/>
                    <a:gd name="T8" fmla="*/ 0 w 540"/>
                    <a:gd name="T9" fmla="*/ 620 h 620"/>
                    <a:gd name="T10" fmla="*/ 540 w 540"/>
                    <a:gd name="T11" fmla="*/ 310 h 6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40" h="620">
                      <a:moveTo>
                        <a:pt x="540" y="31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20"/>
                      </a:lnTo>
                      <a:lnTo>
                        <a:pt x="0" y="620"/>
                      </a:lnTo>
                      <a:lnTo>
                        <a:pt x="540" y="310"/>
                      </a:lnTo>
                      <a:close/>
                    </a:path>
                  </a:pathLst>
                </a:custGeom>
                <a:solidFill>
                  <a:schemeClr val="bg1">
                    <a:alpha val="7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" name="Freeform 20">
                  <a:extLst>
                    <a:ext uri="{FF2B5EF4-FFF2-40B4-BE49-F238E27FC236}">
                      <a16:creationId xmlns:a16="http://schemas.microsoft.com/office/drawing/2014/main" id="{92672339-9169-400D-8E82-7A00596693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160532" y="6148964"/>
                  <a:ext cx="160210" cy="204963"/>
                </a:xfrm>
                <a:custGeom>
                  <a:avLst/>
                  <a:gdLst>
                    <a:gd name="T0" fmla="*/ 540 w 540"/>
                    <a:gd name="T1" fmla="*/ 2 h 622"/>
                    <a:gd name="T2" fmla="*/ 540 w 540"/>
                    <a:gd name="T3" fmla="*/ 0 h 622"/>
                    <a:gd name="T4" fmla="*/ 0 w 540"/>
                    <a:gd name="T5" fmla="*/ 310 h 622"/>
                    <a:gd name="T6" fmla="*/ 0 w 540"/>
                    <a:gd name="T7" fmla="*/ 310 h 622"/>
                    <a:gd name="T8" fmla="*/ 540 w 540"/>
                    <a:gd name="T9" fmla="*/ 622 h 622"/>
                    <a:gd name="T10" fmla="*/ 540 w 540"/>
                    <a:gd name="T11" fmla="*/ 622 h 622"/>
                    <a:gd name="T12" fmla="*/ 540 w 540"/>
                    <a:gd name="T13" fmla="*/ 622 h 622"/>
                    <a:gd name="T14" fmla="*/ 540 w 540"/>
                    <a:gd name="T15" fmla="*/ 2 h 622"/>
                    <a:gd name="T16" fmla="*/ 540 w 540"/>
                    <a:gd name="T17" fmla="*/ 2 h 6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40" h="622">
                      <a:moveTo>
                        <a:pt x="540" y="2"/>
                      </a:moveTo>
                      <a:lnTo>
                        <a:pt x="540" y="0"/>
                      </a:lnTo>
                      <a:lnTo>
                        <a:pt x="0" y="310"/>
                      </a:lnTo>
                      <a:lnTo>
                        <a:pt x="0" y="310"/>
                      </a:lnTo>
                      <a:lnTo>
                        <a:pt x="540" y="622"/>
                      </a:lnTo>
                      <a:lnTo>
                        <a:pt x="540" y="622"/>
                      </a:lnTo>
                      <a:lnTo>
                        <a:pt x="540" y="622"/>
                      </a:lnTo>
                      <a:lnTo>
                        <a:pt x="540" y="2"/>
                      </a:lnTo>
                      <a:lnTo>
                        <a:pt x="540" y="2"/>
                      </a:lnTo>
                      <a:close/>
                    </a:path>
                  </a:pathLst>
                </a:custGeom>
                <a:solidFill>
                  <a:schemeClr val="bg1">
                    <a:alpha val="2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" name="Freeform 21">
                  <a:extLst>
                    <a:ext uri="{FF2B5EF4-FFF2-40B4-BE49-F238E27FC236}">
                      <a16:creationId xmlns:a16="http://schemas.microsoft.com/office/drawing/2014/main" id="{41C88DEC-8A35-4C6E-8358-65A24F0BBB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321" y="6251774"/>
                  <a:ext cx="160210" cy="204963"/>
                </a:xfrm>
                <a:custGeom>
                  <a:avLst/>
                  <a:gdLst>
                    <a:gd name="T0" fmla="*/ 540 w 540"/>
                    <a:gd name="T1" fmla="*/ 0 h 622"/>
                    <a:gd name="T2" fmla="*/ 540 w 540"/>
                    <a:gd name="T3" fmla="*/ 0 h 622"/>
                    <a:gd name="T4" fmla="*/ 540 w 540"/>
                    <a:gd name="T5" fmla="*/ 2 h 622"/>
                    <a:gd name="T6" fmla="*/ 0 w 540"/>
                    <a:gd name="T7" fmla="*/ 312 h 622"/>
                    <a:gd name="T8" fmla="*/ 540 w 540"/>
                    <a:gd name="T9" fmla="*/ 622 h 622"/>
                    <a:gd name="T10" fmla="*/ 540 w 540"/>
                    <a:gd name="T11" fmla="*/ 622 h 622"/>
                    <a:gd name="T12" fmla="*/ 540 w 540"/>
                    <a:gd name="T13" fmla="*/ 0 h 6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40" h="622">
                      <a:moveTo>
                        <a:pt x="540" y="0"/>
                      </a:moveTo>
                      <a:lnTo>
                        <a:pt x="540" y="0"/>
                      </a:lnTo>
                      <a:lnTo>
                        <a:pt x="540" y="2"/>
                      </a:lnTo>
                      <a:lnTo>
                        <a:pt x="0" y="312"/>
                      </a:lnTo>
                      <a:lnTo>
                        <a:pt x="540" y="622"/>
                      </a:lnTo>
                      <a:lnTo>
                        <a:pt x="540" y="622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chemeClr val="bg1">
                    <a:alpha val="2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" name="Freeform 22">
                  <a:extLst>
                    <a:ext uri="{FF2B5EF4-FFF2-40B4-BE49-F238E27FC236}">
                      <a16:creationId xmlns:a16="http://schemas.microsoft.com/office/drawing/2014/main" id="{F366212B-8B9D-46DF-900F-EB66A83B11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321" y="6148963"/>
                  <a:ext cx="160210" cy="204963"/>
                </a:xfrm>
                <a:custGeom>
                  <a:avLst/>
                  <a:gdLst>
                    <a:gd name="T0" fmla="*/ 0 w 540"/>
                    <a:gd name="T1" fmla="*/ 0 h 622"/>
                    <a:gd name="T2" fmla="*/ 0 w 540"/>
                    <a:gd name="T3" fmla="*/ 2 h 622"/>
                    <a:gd name="T4" fmla="*/ 0 w 540"/>
                    <a:gd name="T5" fmla="*/ 622 h 622"/>
                    <a:gd name="T6" fmla="*/ 540 w 540"/>
                    <a:gd name="T7" fmla="*/ 310 h 622"/>
                    <a:gd name="T8" fmla="*/ 0 w 540"/>
                    <a:gd name="T9" fmla="*/ 0 h 6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0" h="62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622"/>
                      </a:lnTo>
                      <a:lnTo>
                        <a:pt x="540" y="3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alpha val="7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91" name="그룹 90">
              <a:extLst>
                <a:ext uri="{FF2B5EF4-FFF2-40B4-BE49-F238E27FC236}">
                  <a16:creationId xmlns:a16="http://schemas.microsoft.com/office/drawing/2014/main" id="{30393BFE-5E48-4230-9FFF-D4D8C95FAA24}"/>
                </a:ext>
              </a:extLst>
            </p:cNvPr>
            <p:cNvGrpSpPr/>
            <p:nvPr/>
          </p:nvGrpSpPr>
          <p:grpSpPr>
            <a:xfrm rot="16200000" flipH="1" flipV="1">
              <a:off x="10577501" y="5423959"/>
              <a:ext cx="613758" cy="733542"/>
              <a:chOff x="666670" y="5290420"/>
              <a:chExt cx="508237" cy="539599"/>
            </a:xfrm>
          </p:grpSpPr>
          <p:sp>
            <p:nvSpPr>
              <p:cNvPr id="92" name="Freeform 19">
                <a:extLst>
                  <a:ext uri="{FF2B5EF4-FFF2-40B4-BE49-F238E27FC236}">
                    <a16:creationId xmlns:a16="http://schemas.microsoft.com/office/drawing/2014/main" id="{6B2955BF-6DD2-4569-A970-4728D2CD5D6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836082" y="5291117"/>
                <a:ext cx="169411" cy="216036"/>
              </a:xfrm>
              <a:custGeom>
                <a:avLst/>
                <a:gdLst>
                  <a:gd name="T0" fmla="*/ 540 w 540"/>
                  <a:gd name="T1" fmla="*/ 310 h 620"/>
                  <a:gd name="T2" fmla="*/ 0 w 540"/>
                  <a:gd name="T3" fmla="*/ 0 h 620"/>
                  <a:gd name="T4" fmla="*/ 0 w 540"/>
                  <a:gd name="T5" fmla="*/ 0 h 620"/>
                  <a:gd name="T6" fmla="*/ 0 w 540"/>
                  <a:gd name="T7" fmla="*/ 620 h 620"/>
                  <a:gd name="T8" fmla="*/ 0 w 540"/>
                  <a:gd name="T9" fmla="*/ 620 h 620"/>
                  <a:gd name="T10" fmla="*/ 540 w 540"/>
                  <a:gd name="T11" fmla="*/ 310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0" h="620">
                    <a:moveTo>
                      <a:pt x="540" y="31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20"/>
                    </a:lnTo>
                    <a:lnTo>
                      <a:pt x="0" y="620"/>
                    </a:lnTo>
                    <a:lnTo>
                      <a:pt x="540" y="310"/>
                    </a:lnTo>
                    <a:close/>
                  </a:path>
                </a:pathLst>
              </a:custGeom>
              <a:solidFill>
                <a:schemeClr val="bg1">
                  <a:alpha val="7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20">
                <a:extLst>
                  <a:ext uri="{FF2B5EF4-FFF2-40B4-BE49-F238E27FC236}">
                    <a16:creationId xmlns:a16="http://schemas.microsoft.com/office/drawing/2014/main" id="{4822F549-04A9-44D9-87D5-E788AEE51F62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836082" y="5399135"/>
                <a:ext cx="169411" cy="216734"/>
              </a:xfrm>
              <a:custGeom>
                <a:avLst/>
                <a:gdLst>
                  <a:gd name="T0" fmla="*/ 540 w 540"/>
                  <a:gd name="T1" fmla="*/ 2 h 622"/>
                  <a:gd name="T2" fmla="*/ 540 w 540"/>
                  <a:gd name="T3" fmla="*/ 0 h 622"/>
                  <a:gd name="T4" fmla="*/ 0 w 540"/>
                  <a:gd name="T5" fmla="*/ 310 h 622"/>
                  <a:gd name="T6" fmla="*/ 0 w 540"/>
                  <a:gd name="T7" fmla="*/ 310 h 622"/>
                  <a:gd name="T8" fmla="*/ 540 w 540"/>
                  <a:gd name="T9" fmla="*/ 622 h 622"/>
                  <a:gd name="T10" fmla="*/ 540 w 540"/>
                  <a:gd name="T11" fmla="*/ 622 h 622"/>
                  <a:gd name="T12" fmla="*/ 540 w 540"/>
                  <a:gd name="T13" fmla="*/ 622 h 622"/>
                  <a:gd name="T14" fmla="*/ 540 w 540"/>
                  <a:gd name="T15" fmla="*/ 2 h 622"/>
                  <a:gd name="T16" fmla="*/ 540 w 540"/>
                  <a:gd name="T17" fmla="*/ 2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0" h="622">
                    <a:moveTo>
                      <a:pt x="540" y="2"/>
                    </a:moveTo>
                    <a:lnTo>
                      <a:pt x="540" y="0"/>
                    </a:lnTo>
                    <a:lnTo>
                      <a:pt x="0" y="310"/>
                    </a:lnTo>
                    <a:lnTo>
                      <a:pt x="0" y="310"/>
                    </a:lnTo>
                    <a:lnTo>
                      <a:pt x="540" y="622"/>
                    </a:lnTo>
                    <a:lnTo>
                      <a:pt x="540" y="622"/>
                    </a:lnTo>
                    <a:lnTo>
                      <a:pt x="540" y="622"/>
                    </a:lnTo>
                    <a:lnTo>
                      <a:pt x="540" y="2"/>
                    </a:lnTo>
                    <a:lnTo>
                      <a:pt x="540" y="2"/>
                    </a:ln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21">
                <a:extLst>
                  <a:ext uri="{FF2B5EF4-FFF2-40B4-BE49-F238E27FC236}">
                    <a16:creationId xmlns:a16="http://schemas.microsoft.com/office/drawing/2014/main" id="{9D2F05D9-969B-4311-9521-F7942D21A81C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666670" y="5290420"/>
                <a:ext cx="169411" cy="216734"/>
              </a:xfrm>
              <a:custGeom>
                <a:avLst/>
                <a:gdLst>
                  <a:gd name="T0" fmla="*/ 540 w 540"/>
                  <a:gd name="T1" fmla="*/ 0 h 622"/>
                  <a:gd name="T2" fmla="*/ 540 w 540"/>
                  <a:gd name="T3" fmla="*/ 0 h 622"/>
                  <a:gd name="T4" fmla="*/ 540 w 540"/>
                  <a:gd name="T5" fmla="*/ 2 h 622"/>
                  <a:gd name="T6" fmla="*/ 0 w 540"/>
                  <a:gd name="T7" fmla="*/ 312 h 622"/>
                  <a:gd name="T8" fmla="*/ 540 w 540"/>
                  <a:gd name="T9" fmla="*/ 622 h 622"/>
                  <a:gd name="T10" fmla="*/ 540 w 540"/>
                  <a:gd name="T11" fmla="*/ 622 h 622"/>
                  <a:gd name="T12" fmla="*/ 540 w 540"/>
                  <a:gd name="T13" fmla="*/ 0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0" h="622">
                    <a:moveTo>
                      <a:pt x="540" y="0"/>
                    </a:moveTo>
                    <a:lnTo>
                      <a:pt x="540" y="0"/>
                    </a:lnTo>
                    <a:lnTo>
                      <a:pt x="540" y="2"/>
                    </a:lnTo>
                    <a:lnTo>
                      <a:pt x="0" y="312"/>
                    </a:lnTo>
                    <a:lnTo>
                      <a:pt x="540" y="622"/>
                    </a:lnTo>
                    <a:lnTo>
                      <a:pt x="540" y="622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22">
                <a:extLst>
                  <a:ext uri="{FF2B5EF4-FFF2-40B4-BE49-F238E27FC236}">
                    <a16:creationId xmlns:a16="http://schemas.microsoft.com/office/drawing/2014/main" id="{A822EA33-8010-4890-9530-827EF9024962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666670" y="5399135"/>
                <a:ext cx="169411" cy="216734"/>
              </a:xfrm>
              <a:custGeom>
                <a:avLst/>
                <a:gdLst>
                  <a:gd name="T0" fmla="*/ 0 w 540"/>
                  <a:gd name="T1" fmla="*/ 0 h 622"/>
                  <a:gd name="T2" fmla="*/ 0 w 540"/>
                  <a:gd name="T3" fmla="*/ 2 h 622"/>
                  <a:gd name="T4" fmla="*/ 0 w 540"/>
                  <a:gd name="T5" fmla="*/ 622 h 622"/>
                  <a:gd name="T6" fmla="*/ 540 w 540"/>
                  <a:gd name="T7" fmla="*/ 310 h 622"/>
                  <a:gd name="T8" fmla="*/ 0 w 540"/>
                  <a:gd name="T9" fmla="*/ 0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0" h="622">
                    <a:moveTo>
                      <a:pt x="0" y="0"/>
                    </a:moveTo>
                    <a:lnTo>
                      <a:pt x="0" y="2"/>
                    </a:lnTo>
                    <a:lnTo>
                      <a:pt x="0" y="622"/>
                    </a:lnTo>
                    <a:lnTo>
                      <a:pt x="540" y="3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7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96" name="그룹 95">
                <a:extLst>
                  <a:ext uri="{FF2B5EF4-FFF2-40B4-BE49-F238E27FC236}">
                    <a16:creationId xmlns:a16="http://schemas.microsoft.com/office/drawing/2014/main" id="{B3723EBE-80CD-4E2D-8BDC-5368D4B2A6B5}"/>
                  </a:ext>
                </a:extLst>
              </p:cNvPr>
              <p:cNvGrpSpPr/>
              <p:nvPr/>
            </p:nvGrpSpPr>
            <p:grpSpPr>
              <a:xfrm>
                <a:off x="836081" y="5504570"/>
                <a:ext cx="338826" cy="325449"/>
                <a:chOff x="321" y="6148963"/>
                <a:chExt cx="320424" cy="307774"/>
              </a:xfrm>
            </p:grpSpPr>
            <p:sp>
              <p:nvSpPr>
                <p:cNvPr id="97" name="Freeform 19">
                  <a:extLst>
                    <a:ext uri="{FF2B5EF4-FFF2-40B4-BE49-F238E27FC236}">
                      <a16:creationId xmlns:a16="http://schemas.microsoft.com/office/drawing/2014/main" id="{C3B73FA5-DB35-46D6-8CDB-125810B2F6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160533" y="6251775"/>
                  <a:ext cx="160212" cy="204303"/>
                </a:xfrm>
                <a:custGeom>
                  <a:avLst/>
                  <a:gdLst>
                    <a:gd name="T0" fmla="*/ 540 w 540"/>
                    <a:gd name="T1" fmla="*/ 310 h 620"/>
                    <a:gd name="T2" fmla="*/ 0 w 540"/>
                    <a:gd name="T3" fmla="*/ 0 h 620"/>
                    <a:gd name="T4" fmla="*/ 0 w 540"/>
                    <a:gd name="T5" fmla="*/ 0 h 620"/>
                    <a:gd name="T6" fmla="*/ 0 w 540"/>
                    <a:gd name="T7" fmla="*/ 620 h 620"/>
                    <a:gd name="T8" fmla="*/ 0 w 540"/>
                    <a:gd name="T9" fmla="*/ 620 h 620"/>
                    <a:gd name="T10" fmla="*/ 540 w 540"/>
                    <a:gd name="T11" fmla="*/ 310 h 6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40" h="620">
                      <a:moveTo>
                        <a:pt x="540" y="31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20"/>
                      </a:lnTo>
                      <a:lnTo>
                        <a:pt x="0" y="620"/>
                      </a:lnTo>
                      <a:lnTo>
                        <a:pt x="540" y="310"/>
                      </a:lnTo>
                      <a:close/>
                    </a:path>
                  </a:pathLst>
                </a:custGeom>
                <a:solidFill>
                  <a:schemeClr val="bg1">
                    <a:alpha val="7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8" name="Freeform 20">
                  <a:extLst>
                    <a:ext uri="{FF2B5EF4-FFF2-40B4-BE49-F238E27FC236}">
                      <a16:creationId xmlns:a16="http://schemas.microsoft.com/office/drawing/2014/main" id="{EB694352-6F18-41D6-BE60-FDB0857700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160532" y="6148964"/>
                  <a:ext cx="160210" cy="204963"/>
                </a:xfrm>
                <a:custGeom>
                  <a:avLst/>
                  <a:gdLst>
                    <a:gd name="T0" fmla="*/ 540 w 540"/>
                    <a:gd name="T1" fmla="*/ 2 h 622"/>
                    <a:gd name="T2" fmla="*/ 540 w 540"/>
                    <a:gd name="T3" fmla="*/ 0 h 622"/>
                    <a:gd name="T4" fmla="*/ 0 w 540"/>
                    <a:gd name="T5" fmla="*/ 310 h 622"/>
                    <a:gd name="T6" fmla="*/ 0 w 540"/>
                    <a:gd name="T7" fmla="*/ 310 h 622"/>
                    <a:gd name="T8" fmla="*/ 540 w 540"/>
                    <a:gd name="T9" fmla="*/ 622 h 622"/>
                    <a:gd name="T10" fmla="*/ 540 w 540"/>
                    <a:gd name="T11" fmla="*/ 622 h 622"/>
                    <a:gd name="T12" fmla="*/ 540 w 540"/>
                    <a:gd name="T13" fmla="*/ 622 h 622"/>
                    <a:gd name="T14" fmla="*/ 540 w 540"/>
                    <a:gd name="T15" fmla="*/ 2 h 622"/>
                    <a:gd name="T16" fmla="*/ 540 w 540"/>
                    <a:gd name="T17" fmla="*/ 2 h 6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40" h="622">
                      <a:moveTo>
                        <a:pt x="540" y="2"/>
                      </a:moveTo>
                      <a:lnTo>
                        <a:pt x="540" y="0"/>
                      </a:lnTo>
                      <a:lnTo>
                        <a:pt x="0" y="310"/>
                      </a:lnTo>
                      <a:lnTo>
                        <a:pt x="0" y="310"/>
                      </a:lnTo>
                      <a:lnTo>
                        <a:pt x="540" y="622"/>
                      </a:lnTo>
                      <a:lnTo>
                        <a:pt x="540" y="622"/>
                      </a:lnTo>
                      <a:lnTo>
                        <a:pt x="540" y="622"/>
                      </a:lnTo>
                      <a:lnTo>
                        <a:pt x="540" y="2"/>
                      </a:lnTo>
                      <a:lnTo>
                        <a:pt x="540" y="2"/>
                      </a:lnTo>
                      <a:close/>
                    </a:path>
                  </a:pathLst>
                </a:custGeom>
                <a:solidFill>
                  <a:schemeClr val="bg1">
                    <a:alpha val="2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9" name="Freeform 21">
                  <a:extLst>
                    <a:ext uri="{FF2B5EF4-FFF2-40B4-BE49-F238E27FC236}">
                      <a16:creationId xmlns:a16="http://schemas.microsoft.com/office/drawing/2014/main" id="{1B97D5CC-8315-4C1E-AD84-8F903E111F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321" y="6251774"/>
                  <a:ext cx="160210" cy="204963"/>
                </a:xfrm>
                <a:custGeom>
                  <a:avLst/>
                  <a:gdLst>
                    <a:gd name="T0" fmla="*/ 540 w 540"/>
                    <a:gd name="T1" fmla="*/ 0 h 622"/>
                    <a:gd name="T2" fmla="*/ 540 w 540"/>
                    <a:gd name="T3" fmla="*/ 0 h 622"/>
                    <a:gd name="T4" fmla="*/ 540 w 540"/>
                    <a:gd name="T5" fmla="*/ 2 h 622"/>
                    <a:gd name="T6" fmla="*/ 0 w 540"/>
                    <a:gd name="T7" fmla="*/ 312 h 622"/>
                    <a:gd name="T8" fmla="*/ 540 w 540"/>
                    <a:gd name="T9" fmla="*/ 622 h 622"/>
                    <a:gd name="T10" fmla="*/ 540 w 540"/>
                    <a:gd name="T11" fmla="*/ 622 h 622"/>
                    <a:gd name="T12" fmla="*/ 540 w 540"/>
                    <a:gd name="T13" fmla="*/ 0 h 6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40" h="622">
                      <a:moveTo>
                        <a:pt x="540" y="0"/>
                      </a:moveTo>
                      <a:lnTo>
                        <a:pt x="540" y="0"/>
                      </a:lnTo>
                      <a:lnTo>
                        <a:pt x="540" y="2"/>
                      </a:lnTo>
                      <a:lnTo>
                        <a:pt x="0" y="312"/>
                      </a:lnTo>
                      <a:lnTo>
                        <a:pt x="540" y="622"/>
                      </a:lnTo>
                      <a:lnTo>
                        <a:pt x="540" y="622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chemeClr val="bg1">
                    <a:alpha val="2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0" name="Freeform 22">
                  <a:extLst>
                    <a:ext uri="{FF2B5EF4-FFF2-40B4-BE49-F238E27FC236}">
                      <a16:creationId xmlns:a16="http://schemas.microsoft.com/office/drawing/2014/main" id="{7C6BB39C-6293-44F1-A31E-E971AA6A52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321" y="6148963"/>
                  <a:ext cx="160210" cy="204963"/>
                </a:xfrm>
                <a:custGeom>
                  <a:avLst/>
                  <a:gdLst>
                    <a:gd name="T0" fmla="*/ 0 w 540"/>
                    <a:gd name="T1" fmla="*/ 0 h 622"/>
                    <a:gd name="T2" fmla="*/ 0 w 540"/>
                    <a:gd name="T3" fmla="*/ 2 h 622"/>
                    <a:gd name="T4" fmla="*/ 0 w 540"/>
                    <a:gd name="T5" fmla="*/ 622 h 622"/>
                    <a:gd name="T6" fmla="*/ 540 w 540"/>
                    <a:gd name="T7" fmla="*/ 310 h 622"/>
                    <a:gd name="T8" fmla="*/ 0 w 540"/>
                    <a:gd name="T9" fmla="*/ 0 h 6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0" h="62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622"/>
                      </a:lnTo>
                      <a:lnTo>
                        <a:pt x="540" y="3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alpha val="7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32882DAC-AEA9-4045-A9EF-5BF962391E48}"/>
              </a:ext>
            </a:extLst>
          </p:cNvPr>
          <p:cNvGrpSpPr/>
          <p:nvPr/>
        </p:nvGrpSpPr>
        <p:grpSpPr>
          <a:xfrm>
            <a:off x="813805" y="368299"/>
            <a:ext cx="3324562" cy="2946401"/>
            <a:chOff x="813805" y="482599"/>
            <a:chExt cx="3324562" cy="2946401"/>
          </a:xfrm>
        </p:grpSpPr>
        <p:sp>
          <p:nvSpPr>
            <p:cNvPr id="6" name="사각형: 모서리가 접힌 도형 5">
              <a:extLst>
                <a:ext uri="{FF2B5EF4-FFF2-40B4-BE49-F238E27FC236}">
                  <a16:creationId xmlns:a16="http://schemas.microsoft.com/office/drawing/2014/main" id="{AE01E8A4-10E0-4584-8D4A-8EE71F68A7EA}"/>
                </a:ext>
              </a:extLst>
            </p:cNvPr>
            <p:cNvSpPr/>
            <p:nvPr/>
          </p:nvSpPr>
          <p:spPr>
            <a:xfrm>
              <a:off x="813805" y="668445"/>
              <a:ext cx="3324562" cy="2760555"/>
            </a:xfrm>
            <a:prstGeom prst="foldedCorner">
              <a:avLst>
                <a:gd name="adj" fmla="val 11545"/>
              </a:avLst>
            </a:prstGeom>
            <a:solidFill>
              <a:schemeClr val="bg1"/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1" name="직사각형 100">
              <a:extLst>
                <a:ext uri="{FF2B5EF4-FFF2-40B4-BE49-F238E27FC236}">
                  <a16:creationId xmlns:a16="http://schemas.microsoft.com/office/drawing/2014/main" id="{02664A26-C57D-49D6-9B86-D727DC31875F}"/>
                </a:ext>
              </a:extLst>
            </p:cNvPr>
            <p:cNvSpPr/>
            <p:nvPr/>
          </p:nvSpPr>
          <p:spPr>
            <a:xfrm>
              <a:off x="1107504" y="863612"/>
              <a:ext cx="45719" cy="2565388"/>
            </a:xfrm>
            <a:prstGeom prst="rect">
              <a:avLst/>
            </a:prstGeom>
            <a:pattFill prst="dkUpDiag">
              <a:fgClr>
                <a:schemeClr val="bg1">
                  <a:lumMod val="75000"/>
                </a:schemeClr>
              </a:fgClr>
              <a:bgClr>
                <a:schemeClr val="bg1">
                  <a:lumMod val="9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18760906-8591-475E-83AE-4C6FF275D9AA}"/>
                </a:ext>
              </a:extLst>
            </p:cNvPr>
            <p:cNvGrpSpPr/>
            <p:nvPr/>
          </p:nvGrpSpPr>
          <p:grpSpPr>
            <a:xfrm>
              <a:off x="958771" y="1007133"/>
              <a:ext cx="2284111" cy="335260"/>
              <a:chOff x="958771" y="1007133"/>
              <a:chExt cx="2284111" cy="335260"/>
            </a:xfrm>
          </p:grpSpPr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CE9C2CBF-5FFE-4710-A100-B5A065568BB2}"/>
                  </a:ext>
                </a:extLst>
              </p:cNvPr>
              <p:cNvSpPr txBox="1"/>
              <p:nvPr/>
            </p:nvSpPr>
            <p:spPr>
              <a:xfrm>
                <a:off x="1334987" y="1020875"/>
                <a:ext cx="1907895" cy="307777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lang="ko-KR" altLang="en-US" sz="1400" b="1" dirty="0">
                    <a:ln>
                      <a:solidFill>
                        <a:schemeClr val="bg1">
                          <a:lumMod val="75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취업특강 및 현직자 </a:t>
                </a:r>
                <a:r>
                  <a:rPr lang="ko-KR" altLang="en-US" sz="1400" dirty="0">
                    <a:ln>
                      <a:solidFill>
                        <a:schemeClr val="bg1">
                          <a:lumMod val="75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강연</a:t>
                </a:r>
              </a:p>
            </p:txBody>
          </p:sp>
          <p:grpSp>
            <p:nvGrpSpPr>
              <p:cNvPr id="111" name="그룹 110">
                <a:extLst>
                  <a:ext uri="{FF2B5EF4-FFF2-40B4-BE49-F238E27FC236}">
                    <a16:creationId xmlns:a16="http://schemas.microsoft.com/office/drawing/2014/main" id="{D1451837-7040-4630-BC73-813C0781C77B}"/>
                  </a:ext>
                </a:extLst>
              </p:cNvPr>
              <p:cNvGrpSpPr/>
              <p:nvPr/>
            </p:nvGrpSpPr>
            <p:grpSpPr>
              <a:xfrm>
                <a:off x="958771" y="1007133"/>
                <a:ext cx="335260" cy="335260"/>
                <a:chOff x="6474200" y="1042046"/>
                <a:chExt cx="335260" cy="335260"/>
              </a:xfrm>
            </p:grpSpPr>
            <p:sp>
              <p:nvSpPr>
                <p:cNvPr id="112" name="타원 111">
                  <a:extLst>
                    <a:ext uri="{FF2B5EF4-FFF2-40B4-BE49-F238E27FC236}">
                      <a16:creationId xmlns:a16="http://schemas.microsoft.com/office/drawing/2014/main" id="{CA7B2C75-7631-49FE-A25D-59FBB7964829}"/>
                    </a:ext>
                  </a:extLst>
                </p:cNvPr>
                <p:cNvSpPr/>
                <p:nvPr/>
              </p:nvSpPr>
              <p:spPr>
                <a:xfrm>
                  <a:off x="6474200" y="1042046"/>
                  <a:ext cx="335260" cy="335260"/>
                </a:xfrm>
                <a:prstGeom prst="ellipse">
                  <a:avLst/>
                </a:prstGeom>
                <a:solidFill>
                  <a:srgbClr val="58A7D8"/>
                </a:solidFill>
                <a:ln w="25400">
                  <a:solidFill>
                    <a:srgbClr val="BCDCE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71AA937F-DD3F-4883-8DC0-46D3353EAC90}"/>
                    </a:ext>
                  </a:extLst>
                </p:cNvPr>
                <p:cNvSpPr txBox="1"/>
                <p:nvPr/>
              </p:nvSpPr>
              <p:spPr>
                <a:xfrm>
                  <a:off x="6499804" y="1055788"/>
                  <a:ext cx="284052" cy="307777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altLang="ko-KR" sz="1400" b="1" dirty="0">
                      <a:ln>
                        <a:solidFill>
                          <a:schemeClr val="bg1">
                            <a:lumMod val="75000"/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  <a:latin typeface="Arial" panose="020B0604020202020204" pitchFamily="34" charset="0"/>
                      <a:ea typeface="나눔바른고딕" panose="020B0603020101020101" pitchFamily="50" charset="-127"/>
                      <a:cs typeface="Arial" panose="020B0604020202020204" pitchFamily="34" charset="0"/>
                    </a:rPr>
                    <a:t>1</a:t>
                  </a:r>
                  <a:endParaRPr lang="ko-KR" altLang="en-US" sz="1400" b="1" dirty="0">
                    <a:ln>
                      <a:solidFill>
                        <a:schemeClr val="bg1">
                          <a:lumMod val="75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Arial" panose="020B0604020202020204" pitchFamily="34" charset="0"/>
                    <a:ea typeface="나눔바른고딕" panose="020B0603020101020101" pitchFamily="50" charset="-127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7E0F1314-B51D-48AA-B284-295AAEFE1549}"/>
                </a:ext>
              </a:extLst>
            </p:cNvPr>
            <p:cNvGrpSpPr/>
            <p:nvPr/>
          </p:nvGrpSpPr>
          <p:grpSpPr>
            <a:xfrm>
              <a:off x="958771" y="1571621"/>
              <a:ext cx="2444411" cy="335260"/>
              <a:chOff x="958771" y="1480604"/>
              <a:chExt cx="2444411" cy="335260"/>
            </a:xfrm>
          </p:grpSpPr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9BAF2F9F-068E-4FF7-8A8D-F6B007640C86}"/>
                  </a:ext>
                </a:extLst>
              </p:cNvPr>
              <p:cNvSpPr txBox="1"/>
              <p:nvPr/>
            </p:nvSpPr>
            <p:spPr>
              <a:xfrm>
                <a:off x="1334987" y="1494346"/>
                <a:ext cx="2068195" cy="307777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lang="ko-KR" altLang="en-US" sz="1400" b="1" dirty="0">
                    <a:ln>
                      <a:solidFill>
                        <a:schemeClr val="bg1">
                          <a:lumMod val="75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취업 컨설팅 프로그램 </a:t>
                </a:r>
                <a:r>
                  <a:rPr lang="ko-KR" altLang="en-US" sz="1400" dirty="0">
                    <a:ln>
                      <a:solidFill>
                        <a:schemeClr val="bg1">
                          <a:lumMod val="75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운영</a:t>
                </a:r>
              </a:p>
            </p:txBody>
          </p:sp>
          <p:grpSp>
            <p:nvGrpSpPr>
              <p:cNvPr id="116" name="그룹 115">
                <a:extLst>
                  <a:ext uri="{FF2B5EF4-FFF2-40B4-BE49-F238E27FC236}">
                    <a16:creationId xmlns:a16="http://schemas.microsoft.com/office/drawing/2014/main" id="{57571806-CFEF-4B35-BFC3-DECB5E3B77E6}"/>
                  </a:ext>
                </a:extLst>
              </p:cNvPr>
              <p:cNvGrpSpPr/>
              <p:nvPr/>
            </p:nvGrpSpPr>
            <p:grpSpPr>
              <a:xfrm>
                <a:off x="958771" y="1480604"/>
                <a:ext cx="335260" cy="335260"/>
                <a:chOff x="6474200" y="1042046"/>
                <a:chExt cx="335260" cy="335260"/>
              </a:xfrm>
            </p:grpSpPr>
            <p:sp>
              <p:nvSpPr>
                <p:cNvPr id="117" name="타원 116">
                  <a:extLst>
                    <a:ext uri="{FF2B5EF4-FFF2-40B4-BE49-F238E27FC236}">
                      <a16:creationId xmlns:a16="http://schemas.microsoft.com/office/drawing/2014/main" id="{6617828D-CA05-4300-93E3-9CCA35480BA8}"/>
                    </a:ext>
                  </a:extLst>
                </p:cNvPr>
                <p:cNvSpPr/>
                <p:nvPr/>
              </p:nvSpPr>
              <p:spPr>
                <a:xfrm>
                  <a:off x="6474200" y="1042046"/>
                  <a:ext cx="335260" cy="335260"/>
                </a:xfrm>
                <a:prstGeom prst="ellipse">
                  <a:avLst/>
                </a:prstGeom>
                <a:solidFill>
                  <a:srgbClr val="58A7D8"/>
                </a:solidFill>
                <a:ln w="25400">
                  <a:solidFill>
                    <a:srgbClr val="BCDCE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D2763304-0128-44E8-88E5-7C22F4C06CA8}"/>
                    </a:ext>
                  </a:extLst>
                </p:cNvPr>
                <p:cNvSpPr txBox="1"/>
                <p:nvPr/>
              </p:nvSpPr>
              <p:spPr>
                <a:xfrm>
                  <a:off x="6499804" y="1055788"/>
                  <a:ext cx="284052" cy="307777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altLang="ko-KR" sz="1400" b="1">
                      <a:ln>
                        <a:solidFill>
                          <a:schemeClr val="bg1">
                            <a:lumMod val="75000"/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  <a:latin typeface="Arial" panose="020B0604020202020204" pitchFamily="34" charset="0"/>
                      <a:ea typeface="나눔바른고딕" panose="020B0603020101020101" pitchFamily="50" charset="-127"/>
                      <a:cs typeface="Arial" panose="020B0604020202020204" pitchFamily="34" charset="0"/>
                    </a:rPr>
                    <a:t>2</a:t>
                  </a:r>
                  <a:endParaRPr lang="ko-KR" altLang="en-US" sz="1400" b="1" dirty="0">
                    <a:ln>
                      <a:solidFill>
                        <a:schemeClr val="bg1">
                          <a:lumMod val="75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Arial" panose="020B0604020202020204" pitchFamily="34" charset="0"/>
                    <a:ea typeface="나눔바른고딕" panose="020B0603020101020101" pitchFamily="50" charset="-127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47BE4123-90ED-4F64-9B72-20F13A5F2EF0}"/>
                </a:ext>
              </a:extLst>
            </p:cNvPr>
            <p:cNvGrpSpPr/>
            <p:nvPr/>
          </p:nvGrpSpPr>
          <p:grpSpPr>
            <a:xfrm>
              <a:off x="958771" y="2136109"/>
              <a:ext cx="2484485" cy="335260"/>
              <a:chOff x="958771" y="1954075"/>
              <a:chExt cx="2484485" cy="335260"/>
            </a:xfrm>
          </p:grpSpPr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1E3EC269-624D-4F54-A757-F613E79BC102}"/>
                  </a:ext>
                </a:extLst>
              </p:cNvPr>
              <p:cNvSpPr txBox="1"/>
              <p:nvPr/>
            </p:nvSpPr>
            <p:spPr>
              <a:xfrm>
                <a:off x="1334987" y="1967817"/>
                <a:ext cx="2108269" cy="307777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lang="ko-KR" altLang="en-US" sz="1400" b="1" dirty="0">
                    <a:ln>
                      <a:solidFill>
                        <a:schemeClr val="bg1">
                          <a:lumMod val="75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기업 설명회 및 </a:t>
                </a:r>
                <a:r>
                  <a:rPr lang="ko-KR" altLang="en-US" sz="1400" b="1" dirty="0" err="1">
                    <a:ln>
                      <a:solidFill>
                        <a:schemeClr val="bg1">
                          <a:lumMod val="75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상담회</a:t>
                </a:r>
                <a:r>
                  <a:rPr lang="ko-KR" altLang="en-US" sz="1400" b="1" dirty="0">
                    <a:ln>
                      <a:solidFill>
                        <a:schemeClr val="bg1">
                          <a:lumMod val="75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 </a:t>
                </a:r>
                <a:r>
                  <a:rPr lang="ko-KR" altLang="en-US" sz="1400" dirty="0">
                    <a:ln>
                      <a:solidFill>
                        <a:schemeClr val="bg1">
                          <a:lumMod val="75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운영</a:t>
                </a:r>
              </a:p>
            </p:txBody>
          </p:sp>
          <p:grpSp>
            <p:nvGrpSpPr>
              <p:cNvPr id="121" name="그룹 120">
                <a:extLst>
                  <a:ext uri="{FF2B5EF4-FFF2-40B4-BE49-F238E27FC236}">
                    <a16:creationId xmlns:a16="http://schemas.microsoft.com/office/drawing/2014/main" id="{015D7C76-A477-41D4-8258-21BF1E0B58E2}"/>
                  </a:ext>
                </a:extLst>
              </p:cNvPr>
              <p:cNvGrpSpPr/>
              <p:nvPr/>
            </p:nvGrpSpPr>
            <p:grpSpPr>
              <a:xfrm>
                <a:off x="958771" y="1954075"/>
                <a:ext cx="335260" cy="335260"/>
                <a:chOff x="6474200" y="1042046"/>
                <a:chExt cx="335260" cy="335260"/>
              </a:xfrm>
            </p:grpSpPr>
            <p:sp>
              <p:nvSpPr>
                <p:cNvPr id="122" name="타원 121">
                  <a:extLst>
                    <a:ext uri="{FF2B5EF4-FFF2-40B4-BE49-F238E27FC236}">
                      <a16:creationId xmlns:a16="http://schemas.microsoft.com/office/drawing/2014/main" id="{650187D6-7C08-440E-9B52-9A72CD368AD7}"/>
                    </a:ext>
                  </a:extLst>
                </p:cNvPr>
                <p:cNvSpPr/>
                <p:nvPr/>
              </p:nvSpPr>
              <p:spPr>
                <a:xfrm>
                  <a:off x="6474200" y="1042046"/>
                  <a:ext cx="335260" cy="335260"/>
                </a:xfrm>
                <a:prstGeom prst="ellipse">
                  <a:avLst/>
                </a:prstGeom>
                <a:solidFill>
                  <a:srgbClr val="58A7D8"/>
                </a:solidFill>
                <a:ln w="25400">
                  <a:solidFill>
                    <a:srgbClr val="BCDCE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086E0D57-BBCB-46BD-8D27-7C2AAB1B3183}"/>
                    </a:ext>
                  </a:extLst>
                </p:cNvPr>
                <p:cNvSpPr txBox="1"/>
                <p:nvPr/>
              </p:nvSpPr>
              <p:spPr>
                <a:xfrm>
                  <a:off x="6499804" y="1055788"/>
                  <a:ext cx="284052" cy="307777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altLang="ko-KR" sz="1400" b="1" dirty="0">
                      <a:ln>
                        <a:solidFill>
                          <a:schemeClr val="bg1">
                            <a:lumMod val="75000"/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  <a:latin typeface="Arial" panose="020B0604020202020204" pitchFamily="34" charset="0"/>
                      <a:ea typeface="나눔바른고딕" panose="020B0603020101020101" pitchFamily="50" charset="-127"/>
                      <a:cs typeface="Arial" panose="020B0604020202020204" pitchFamily="34" charset="0"/>
                    </a:rPr>
                    <a:t>3</a:t>
                  </a:r>
                  <a:endParaRPr lang="ko-KR" altLang="en-US" sz="1400" b="1" dirty="0">
                    <a:ln>
                      <a:solidFill>
                        <a:schemeClr val="bg1">
                          <a:lumMod val="75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Arial" panose="020B0604020202020204" pitchFamily="34" charset="0"/>
                    <a:ea typeface="나눔바른고딕" panose="020B0603020101020101" pitchFamily="50" charset="-127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F51A973C-B143-4B77-A122-22E4A4AFCED2}"/>
                </a:ext>
              </a:extLst>
            </p:cNvPr>
            <p:cNvGrpSpPr/>
            <p:nvPr/>
          </p:nvGrpSpPr>
          <p:grpSpPr>
            <a:xfrm>
              <a:off x="958771" y="2700596"/>
              <a:ext cx="3005462" cy="335260"/>
              <a:chOff x="958771" y="2427546"/>
              <a:chExt cx="3005462" cy="335260"/>
            </a:xfrm>
          </p:grpSpPr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191B27E2-A742-4BA4-BDE3-C8D92481CBAA}"/>
                  </a:ext>
                </a:extLst>
              </p:cNvPr>
              <p:cNvSpPr txBox="1"/>
              <p:nvPr/>
            </p:nvSpPr>
            <p:spPr>
              <a:xfrm>
                <a:off x="1334987" y="2441288"/>
                <a:ext cx="2629246" cy="307777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lang="ko-KR" altLang="en-US" sz="1400" dirty="0">
                    <a:ln>
                      <a:solidFill>
                        <a:schemeClr val="bg1">
                          <a:lumMod val="75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현장 실습 및 </a:t>
                </a:r>
                <a:r>
                  <a:rPr lang="ko-KR" altLang="en-US" sz="1400" b="1" dirty="0">
                    <a:ln>
                      <a:solidFill>
                        <a:schemeClr val="bg1">
                          <a:lumMod val="75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인턴십 프로그램 진행</a:t>
                </a:r>
              </a:p>
            </p:txBody>
          </p:sp>
          <p:grpSp>
            <p:nvGrpSpPr>
              <p:cNvPr id="126" name="그룹 125">
                <a:extLst>
                  <a:ext uri="{FF2B5EF4-FFF2-40B4-BE49-F238E27FC236}">
                    <a16:creationId xmlns:a16="http://schemas.microsoft.com/office/drawing/2014/main" id="{ADD637E2-920F-4D9E-BAB4-7897832DFECA}"/>
                  </a:ext>
                </a:extLst>
              </p:cNvPr>
              <p:cNvGrpSpPr/>
              <p:nvPr/>
            </p:nvGrpSpPr>
            <p:grpSpPr>
              <a:xfrm>
                <a:off x="958771" y="2427546"/>
                <a:ext cx="335260" cy="335260"/>
                <a:chOff x="6474200" y="1042046"/>
                <a:chExt cx="335260" cy="335260"/>
              </a:xfrm>
            </p:grpSpPr>
            <p:sp>
              <p:nvSpPr>
                <p:cNvPr id="127" name="타원 126">
                  <a:extLst>
                    <a:ext uri="{FF2B5EF4-FFF2-40B4-BE49-F238E27FC236}">
                      <a16:creationId xmlns:a16="http://schemas.microsoft.com/office/drawing/2014/main" id="{B391C8EE-0B0F-4DB9-8757-30D348CC6611}"/>
                    </a:ext>
                  </a:extLst>
                </p:cNvPr>
                <p:cNvSpPr/>
                <p:nvPr/>
              </p:nvSpPr>
              <p:spPr>
                <a:xfrm>
                  <a:off x="6474200" y="1042046"/>
                  <a:ext cx="335260" cy="335260"/>
                </a:xfrm>
                <a:prstGeom prst="ellipse">
                  <a:avLst/>
                </a:prstGeom>
                <a:solidFill>
                  <a:srgbClr val="58A7D8"/>
                </a:solidFill>
                <a:ln w="25400">
                  <a:solidFill>
                    <a:srgbClr val="BCDCE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430C992E-C8DA-46E2-A082-96A90BE51A53}"/>
                    </a:ext>
                  </a:extLst>
                </p:cNvPr>
                <p:cNvSpPr txBox="1"/>
                <p:nvPr/>
              </p:nvSpPr>
              <p:spPr>
                <a:xfrm>
                  <a:off x="6499804" y="1055788"/>
                  <a:ext cx="284052" cy="307777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altLang="ko-KR" sz="1400" b="1" dirty="0">
                      <a:ln>
                        <a:solidFill>
                          <a:schemeClr val="bg1">
                            <a:lumMod val="75000"/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  <a:latin typeface="Arial" panose="020B0604020202020204" pitchFamily="34" charset="0"/>
                      <a:ea typeface="나눔바른고딕" panose="020B0603020101020101" pitchFamily="50" charset="-127"/>
                      <a:cs typeface="Arial" panose="020B0604020202020204" pitchFamily="34" charset="0"/>
                    </a:rPr>
                    <a:t>4</a:t>
                  </a:r>
                  <a:endParaRPr lang="ko-KR" altLang="en-US" sz="1400" b="1" dirty="0">
                    <a:ln>
                      <a:solidFill>
                        <a:schemeClr val="bg1">
                          <a:lumMod val="75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Arial" panose="020B0604020202020204" pitchFamily="34" charset="0"/>
                    <a:ea typeface="나눔바른고딕" panose="020B0603020101020101" pitchFamily="50" charset="-127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" name="그룹 1">
              <a:extLst>
                <a:ext uri="{FF2B5EF4-FFF2-40B4-BE49-F238E27FC236}">
                  <a16:creationId xmlns:a16="http://schemas.microsoft.com/office/drawing/2014/main" id="{CBF4791C-D930-48F6-9C59-DB9F0E5CE16E}"/>
                </a:ext>
              </a:extLst>
            </p:cNvPr>
            <p:cNvGrpSpPr/>
            <p:nvPr/>
          </p:nvGrpSpPr>
          <p:grpSpPr>
            <a:xfrm>
              <a:off x="814336" y="482599"/>
              <a:ext cx="3323919" cy="387162"/>
              <a:chOff x="814336" y="482599"/>
              <a:chExt cx="3323919" cy="387162"/>
            </a:xfrm>
          </p:grpSpPr>
          <p:sp>
            <p:nvSpPr>
              <p:cNvPr id="3" name="사각형: 둥근 위쪽 모서리 2">
                <a:extLst>
                  <a:ext uri="{FF2B5EF4-FFF2-40B4-BE49-F238E27FC236}">
                    <a16:creationId xmlns:a16="http://schemas.microsoft.com/office/drawing/2014/main" id="{388F5875-1B58-4608-9BF4-11B92A9CF834}"/>
                  </a:ext>
                </a:extLst>
              </p:cNvPr>
              <p:cNvSpPr/>
              <p:nvPr/>
            </p:nvSpPr>
            <p:spPr>
              <a:xfrm>
                <a:off x="814336" y="482599"/>
                <a:ext cx="3323919" cy="387162"/>
              </a:xfrm>
              <a:prstGeom prst="round2SameRect">
                <a:avLst/>
              </a:prstGeom>
              <a:solidFill>
                <a:srgbClr val="58A7D8"/>
              </a:solidFill>
              <a:ln w="6350">
                <a:solidFill>
                  <a:srgbClr val="58A7D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910B2464-8CB9-4486-B8E8-B1BD3024DC81}"/>
                  </a:ext>
                </a:extLst>
              </p:cNvPr>
              <p:cNvSpPr txBox="1"/>
              <p:nvPr/>
            </p:nvSpPr>
            <p:spPr>
              <a:xfrm>
                <a:off x="1973594" y="491514"/>
                <a:ext cx="1005403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ko-KR" altLang="en-US" b="1" dirty="0">
                    <a:ln>
                      <a:solidFill>
                        <a:schemeClr val="bg1">
                          <a:lumMod val="75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취업지원</a:t>
                </a:r>
              </a:p>
            </p:txBody>
          </p:sp>
        </p:grpSp>
      </p:grpSp>
      <p:grpSp>
        <p:nvGrpSpPr>
          <p:cNvPr id="134" name="그룹 133">
            <a:extLst>
              <a:ext uri="{FF2B5EF4-FFF2-40B4-BE49-F238E27FC236}">
                <a16:creationId xmlns:a16="http://schemas.microsoft.com/office/drawing/2014/main" id="{EA97EBC0-10FE-4C11-BED5-E0D6DA729A52}"/>
              </a:ext>
            </a:extLst>
          </p:cNvPr>
          <p:cNvGrpSpPr/>
          <p:nvPr/>
        </p:nvGrpSpPr>
        <p:grpSpPr>
          <a:xfrm>
            <a:off x="4434221" y="368299"/>
            <a:ext cx="3324562" cy="2946401"/>
            <a:chOff x="813805" y="482599"/>
            <a:chExt cx="3324562" cy="2946401"/>
          </a:xfrm>
        </p:grpSpPr>
        <p:sp>
          <p:nvSpPr>
            <p:cNvPr id="141" name="사각형: 모서리가 접힌 도형 140">
              <a:extLst>
                <a:ext uri="{FF2B5EF4-FFF2-40B4-BE49-F238E27FC236}">
                  <a16:creationId xmlns:a16="http://schemas.microsoft.com/office/drawing/2014/main" id="{D2ED1931-2CBC-4613-98BC-4FC71B19809C}"/>
                </a:ext>
              </a:extLst>
            </p:cNvPr>
            <p:cNvSpPr/>
            <p:nvPr/>
          </p:nvSpPr>
          <p:spPr>
            <a:xfrm>
              <a:off x="813805" y="668445"/>
              <a:ext cx="3324562" cy="2760555"/>
            </a:xfrm>
            <a:prstGeom prst="foldedCorner">
              <a:avLst>
                <a:gd name="adj" fmla="val 11545"/>
              </a:avLst>
            </a:prstGeom>
            <a:solidFill>
              <a:schemeClr val="bg1"/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2" name="직사각형 141">
              <a:extLst>
                <a:ext uri="{FF2B5EF4-FFF2-40B4-BE49-F238E27FC236}">
                  <a16:creationId xmlns:a16="http://schemas.microsoft.com/office/drawing/2014/main" id="{8B0F6F5A-7B19-436C-9E9A-E24C249D2198}"/>
                </a:ext>
              </a:extLst>
            </p:cNvPr>
            <p:cNvSpPr/>
            <p:nvPr/>
          </p:nvSpPr>
          <p:spPr>
            <a:xfrm>
              <a:off x="1107504" y="863612"/>
              <a:ext cx="45719" cy="2565388"/>
            </a:xfrm>
            <a:prstGeom prst="rect">
              <a:avLst/>
            </a:prstGeom>
            <a:pattFill prst="dkUpDiag">
              <a:fgClr>
                <a:schemeClr val="bg1">
                  <a:lumMod val="75000"/>
                </a:schemeClr>
              </a:fgClr>
              <a:bgClr>
                <a:schemeClr val="bg1">
                  <a:lumMod val="9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143" name="그룹 142">
              <a:extLst>
                <a:ext uri="{FF2B5EF4-FFF2-40B4-BE49-F238E27FC236}">
                  <a16:creationId xmlns:a16="http://schemas.microsoft.com/office/drawing/2014/main" id="{74267D8B-FAEC-47C6-84FA-3A07AECAACA8}"/>
                </a:ext>
              </a:extLst>
            </p:cNvPr>
            <p:cNvGrpSpPr/>
            <p:nvPr/>
          </p:nvGrpSpPr>
          <p:grpSpPr>
            <a:xfrm>
              <a:off x="958771" y="1007133"/>
              <a:ext cx="2845162" cy="335260"/>
              <a:chOff x="958771" y="1007133"/>
              <a:chExt cx="2845162" cy="335260"/>
            </a:xfrm>
          </p:grpSpPr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DA68065F-AE5D-4BF4-B81D-18DF2E4B4ED3}"/>
                  </a:ext>
                </a:extLst>
              </p:cNvPr>
              <p:cNvSpPr txBox="1"/>
              <p:nvPr/>
            </p:nvSpPr>
            <p:spPr>
              <a:xfrm>
                <a:off x="1334987" y="1020875"/>
                <a:ext cx="2468946" cy="307777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lang="ko-KR" altLang="en-US" sz="1400" b="1" dirty="0">
                    <a:ln>
                      <a:solidFill>
                        <a:schemeClr val="bg1">
                          <a:lumMod val="75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창업 지원 프로그램 </a:t>
                </a:r>
                <a:r>
                  <a:rPr lang="ko-KR" altLang="en-US" sz="1400" dirty="0">
                    <a:ln>
                      <a:solidFill>
                        <a:schemeClr val="bg1">
                          <a:lumMod val="75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기획 및 연구</a:t>
                </a:r>
              </a:p>
            </p:txBody>
          </p:sp>
          <p:grpSp>
            <p:nvGrpSpPr>
              <p:cNvPr id="166" name="그룹 165">
                <a:extLst>
                  <a:ext uri="{FF2B5EF4-FFF2-40B4-BE49-F238E27FC236}">
                    <a16:creationId xmlns:a16="http://schemas.microsoft.com/office/drawing/2014/main" id="{AC38DEF1-A102-4A56-8CC8-3277D3FC63B2}"/>
                  </a:ext>
                </a:extLst>
              </p:cNvPr>
              <p:cNvGrpSpPr/>
              <p:nvPr/>
            </p:nvGrpSpPr>
            <p:grpSpPr>
              <a:xfrm>
                <a:off x="958771" y="1007133"/>
                <a:ext cx="335260" cy="335260"/>
                <a:chOff x="6474200" y="1042046"/>
                <a:chExt cx="335260" cy="335260"/>
              </a:xfrm>
            </p:grpSpPr>
            <p:sp>
              <p:nvSpPr>
                <p:cNvPr id="167" name="타원 166">
                  <a:extLst>
                    <a:ext uri="{FF2B5EF4-FFF2-40B4-BE49-F238E27FC236}">
                      <a16:creationId xmlns:a16="http://schemas.microsoft.com/office/drawing/2014/main" id="{87104BE7-58E9-4959-A4D7-6A93CDA738AA}"/>
                    </a:ext>
                  </a:extLst>
                </p:cNvPr>
                <p:cNvSpPr/>
                <p:nvPr/>
              </p:nvSpPr>
              <p:spPr>
                <a:xfrm>
                  <a:off x="6474200" y="1042046"/>
                  <a:ext cx="335260" cy="335260"/>
                </a:xfrm>
                <a:prstGeom prst="ellipse">
                  <a:avLst/>
                </a:prstGeom>
                <a:solidFill>
                  <a:srgbClr val="09A7C7"/>
                </a:solidFill>
                <a:ln w="25400">
                  <a:solidFill>
                    <a:srgbClr val="B5E4E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68" name="TextBox 167">
                  <a:extLst>
                    <a:ext uri="{FF2B5EF4-FFF2-40B4-BE49-F238E27FC236}">
                      <a16:creationId xmlns:a16="http://schemas.microsoft.com/office/drawing/2014/main" id="{00B1D711-C67F-4F92-9542-CAB62CF6758A}"/>
                    </a:ext>
                  </a:extLst>
                </p:cNvPr>
                <p:cNvSpPr txBox="1"/>
                <p:nvPr/>
              </p:nvSpPr>
              <p:spPr>
                <a:xfrm>
                  <a:off x="6499804" y="1055788"/>
                  <a:ext cx="284052" cy="307777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altLang="ko-KR" sz="1400" b="1" dirty="0">
                      <a:ln>
                        <a:solidFill>
                          <a:schemeClr val="bg1">
                            <a:lumMod val="75000"/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  <a:latin typeface="Arial" panose="020B0604020202020204" pitchFamily="34" charset="0"/>
                      <a:ea typeface="나눔바른고딕" panose="020B0603020101020101" pitchFamily="50" charset="-127"/>
                      <a:cs typeface="Arial" panose="020B0604020202020204" pitchFamily="34" charset="0"/>
                    </a:rPr>
                    <a:t>1</a:t>
                  </a:r>
                  <a:endParaRPr lang="ko-KR" altLang="en-US" sz="1400" b="1" dirty="0">
                    <a:ln>
                      <a:solidFill>
                        <a:schemeClr val="bg1">
                          <a:lumMod val="75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Arial" panose="020B0604020202020204" pitchFamily="34" charset="0"/>
                    <a:ea typeface="나눔바른고딕" panose="020B0603020101020101" pitchFamily="50" charset="-127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44" name="그룹 143">
              <a:extLst>
                <a:ext uri="{FF2B5EF4-FFF2-40B4-BE49-F238E27FC236}">
                  <a16:creationId xmlns:a16="http://schemas.microsoft.com/office/drawing/2014/main" id="{9112D6C1-3AC0-45AF-B75E-6D41E166195F}"/>
                </a:ext>
              </a:extLst>
            </p:cNvPr>
            <p:cNvGrpSpPr/>
            <p:nvPr/>
          </p:nvGrpSpPr>
          <p:grpSpPr>
            <a:xfrm>
              <a:off x="958771" y="1571621"/>
              <a:ext cx="2484485" cy="335260"/>
              <a:chOff x="958771" y="1480604"/>
              <a:chExt cx="2484485" cy="335260"/>
            </a:xfrm>
          </p:grpSpPr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15D7CA3B-56C4-44B3-8AE4-029A4033EE4D}"/>
                  </a:ext>
                </a:extLst>
              </p:cNvPr>
              <p:cNvSpPr txBox="1"/>
              <p:nvPr/>
            </p:nvSpPr>
            <p:spPr>
              <a:xfrm>
                <a:off x="1334987" y="1494346"/>
                <a:ext cx="2108269" cy="307777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lang="ko-KR" altLang="en-US" sz="1400" dirty="0">
                    <a:ln>
                      <a:solidFill>
                        <a:schemeClr val="bg1">
                          <a:lumMod val="75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창업 지원 관련 </a:t>
                </a:r>
                <a:r>
                  <a:rPr lang="ko-KR" altLang="en-US" sz="1400" b="1" dirty="0">
                    <a:ln>
                      <a:solidFill>
                        <a:schemeClr val="bg1">
                          <a:lumMod val="75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인프라 구축</a:t>
                </a:r>
              </a:p>
            </p:txBody>
          </p:sp>
          <p:grpSp>
            <p:nvGrpSpPr>
              <p:cNvPr id="162" name="그룹 161">
                <a:extLst>
                  <a:ext uri="{FF2B5EF4-FFF2-40B4-BE49-F238E27FC236}">
                    <a16:creationId xmlns:a16="http://schemas.microsoft.com/office/drawing/2014/main" id="{14BF853C-E335-45EC-AAEC-F1C1D84A6C3D}"/>
                  </a:ext>
                </a:extLst>
              </p:cNvPr>
              <p:cNvGrpSpPr/>
              <p:nvPr/>
            </p:nvGrpSpPr>
            <p:grpSpPr>
              <a:xfrm>
                <a:off x="958771" y="1480604"/>
                <a:ext cx="335260" cy="335260"/>
                <a:chOff x="6474200" y="1042046"/>
                <a:chExt cx="335260" cy="335260"/>
              </a:xfrm>
            </p:grpSpPr>
            <p:sp>
              <p:nvSpPr>
                <p:cNvPr id="163" name="타원 162">
                  <a:extLst>
                    <a:ext uri="{FF2B5EF4-FFF2-40B4-BE49-F238E27FC236}">
                      <a16:creationId xmlns:a16="http://schemas.microsoft.com/office/drawing/2014/main" id="{A98685D6-F873-487B-B545-96B9DB40E719}"/>
                    </a:ext>
                  </a:extLst>
                </p:cNvPr>
                <p:cNvSpPr/>
                <p:nvPr/>
              </p:nvSpPr>
              <p:spPr>
                <a:xfrm>
                  <a:off x="6474200" y="1042046"/>
                  <a:ext cx="335260" cy="335260"/>
                </a:xfrm>
                <a:prstGeom prst="ellipse">
                  <a:avLst/>
                </a:prstGeom>
                <a:solidFill>
                  <a:srgbClr val="09A7C7"/>
                </a:solidFill>
                <a:ln w="25400">
                  <a:solidFill>
                    <a:srgbClr val="B5E4E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64" name="TextBox 163">
                  <a:extLst>
                    <a:ext uri="{FF2B5EF4-FFF2-40B4-BE49-F238E27FC236}">
                      <a16:creationId xmlns:a16="http://schemas.microsoft.com/office/drawing/2014/main" id="{72710361-8BDF-4945-BFD9-82A36CCCFFC3}"/>
                    </a:ext>
                  </a:extLst>
                </p:cNvPr>
                <p:cNvSpPr txBox="1"/>
                <p:nvPr/>
              </p:nvSpPr>
              <p:spPr>
                <a:xfrm>
                  <a:off x="6499804" y="1055788"/>
                  <a:ext cx="284052" cy="307777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altLang="ko-KR" sz="1400" b="1">
                      <a:ln>
                        <a:solidFill>
                          <a:schemeClr val="bg1">
                            <a:lumMod val="75000"/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  <a:latin typeface="Arial" panose="020B0604020202020204" pitchFamily="34" charset="0"/>
                      <a:ea typeface="나눔바른고딕" panose="020B0603020101020101" pitchFamily="50" charset="-127"/>
                      <a:cs typeface="Arial" panose="020B0604020202020204" pitchFamily="34" charset="0"/>
                    </a:rPr>
                    <a:t>2</a:t>
                  </a:r>
                  <a:endParaRPr lang="ko-KR" altLang="en-US" sz="1400" b="1" dirty="0">
                    <a:ln>
                      <a:solidFill>
                        <a:schemeClr val="bg1">
                          <a:lumMod val="75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Arial" panose="020B0604020202020204" pitchFamily="34" charset="0"/>
                    <a:ea typeface="나눔바른고딕" panose="020B0603020101020101" pitchFamily="50" charset="-127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48" name="그룹 147">
              <a:extLst>
                <a:ext uri="{FF2B5EF4-FFF2-40B4-BE49-F238E27FC236}">
                  <a16:creationId xmlns:a16="http://schemas.microsoft.com/office/drawing/2014/main" id="{489002EF-E658-434A-B88E-ABD1598BE9A9}"/>
                </a:ext>
              </a:extLst>
            </p:cNvPr>
            <p:cNvGrpSpPr/>
            <p:nvPr/>
          </p:nvGrpSpPr>
          <p:grpSpPr>
            <a:xfrm>
              <a:off x="814336" y="482599"/>
              <a:ext cx="3323919" cy="387162"/>
              <a:chOff x="814336" y="482599"/>
              <a:chExt cx="3323919" cy="387162"/>
            </a:xfrm>
          </p:grpSpPr>
          <p:sp>
            <p:nvSpPr>
              <p:cNvPr id="149" name="사각형: 둥근 위쪽 모서리 148">
                <a:extLst>
                  <a:ext uri="{FF2B5EF4-FFF2-40B4-BE49-F238E27FC236}">
                    <a16:creationId xmlns:a16="http://schemas.microsoft.com/office/drawing/2014/main" id="{AA41BC4A-2E3A-4082-85C6-360210A406AC}"/>
                  </a:ext>
                </a:extLst>
              </p:cNvPr>
              <p:cNvSpPr/>
              <p:nvPr/>
            </p:nvSpPr>
            <p:spPr>
              <a:xfrm>
                <a:off x="814336" y="482599"/>
                <a:ext cx="3323919" cy="387162"/>
              </a:xfrm>
              <a:prstGeom prst="round2SameRect">
                <a:avLst/>
              </a:prstGeom>
              <a:solidFill>
                <a:srgbClr val="09A7C7"/>
              </a:solidFill>
              <a:ln w="6350">
                <a:solidFill>
                  <a:srgbClr val="09A7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39876"/>
                <a:endParaRPr lang="ko-KR" altLang="en-US" sz="1653">
                  <a:solidFill>
                    <a:prstClr val="white"/>
                  </a:solidFill>
                  <a:latin typeface="Calibri" panose="020F0502020204030204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C3487788-0DBB-43D5-87C0-E27E853DFF25}"/>
                  </a:ext>
                </a:extLst>
              </p:cNvPr>
              <p:cNvSpPr txBox="1"/>
              <p:nvPr/>
            </p:nvSpPr>
            <p:spPr>
              <a:xfrm>
                <a:off x="1973593" y="491514"/>
                <a:ext cx="1005403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ko-KR" altLang="en-US" b="1" dirty="0">
                    <a:ln>
                      <a:solidFill>
                        <a:schemeClr val="bg1">
                          <a:lumMod val="75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창업지원</a:t>
                </a:r>
              </a:p>
            </p:txBody>
          </p:sp>
        </p:grpSp>
      </p:grpSp>
      <p:sp>
        <p:nvSpPr>
          <p:cNvPr id="170" name="사각형: 모서리가 접힌 도형 169">
            <a:extLst>
              <a:ext uri="{FF2B5EF4-FFF2-40B4-BE49-F238E27FC236}">
                <a16:creationId xmlns:a16="http://schemas.microsoft.com/office/drawing/2014/main" id="{DAB65DB9-2680-4A41-A852-FE959E1A020F}"/>
              </a:ext>
            </a:extLst>
          </p:cNvPr>
          <p:cNvSpPr/>
          <p:nvPr/>
        </p:nvSpPr>
        <p:spPr>
          <a:xfrm>
            <a:off x="8054638" y="554145"/>
            <a:ext cx="3527762" cy="2760555"/>
          </a:xfrm>
          <a:prstGeom prst="foldedCorner">
            <a:avLst>
              <a:gd name="adj" fmla="val 11545"/>
            </a:avLst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1" name="직사각형 170">
            <a:extLst>
              <a:ext uri="{FF2B5EF4-FFF2-40B4-BE49-F238E27FC236}">
                <a16:creationId xmlns:a16="http://schemas.microsoft.com/office/drawing/2014/main" id="{417023D5-722D-4773-809B-8DFB0E52C469}"/>
              </a:ext>
            </a:extLst>
          </p:cNvPr>
          <p:cNvSpPr/>
          <p:nvPr/>
        </p:nvSpPr>
        <p:spPr>
          <a:xfrm>
            <a:off x="8348337" y="749312"/>
            <a:ext cx="45719" cy="2565388"/>
          </a:xfrm>
          <a:prstGeom prst="rect">
            <a:avLst/>
          </a:prstGeom>
          <a:pattFill prst="dk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72" name="그룹 171">
            <a:extLst>
              <a:ext uri="{FF2B5EF4-FFF2-40B4-BE49-F238E27FC236}">
                <a16:creationId xmlns:a16="http://schemas.microsoft.com/office/drawing/2014/main" id="{98C63254-FB8A-46C5-B055-7CA62DD9C292}"/>
              </a:ext>
            </a:extLst>
          </p:cNvPr>
          <p:cNvGrpSpPr/>
          <p:nvPr/>
        </p:nvGrpSpPr>
        <p:grpSpPr>
          <a:xfrm>
            <a:off x="8199604" y="892833"/>
            <a:ext cx="3125687" cy="335260"/>
            <a:chOff x="958771" y="1007133"/>
            <a:chExt cx="3125687" cy="335260"/>
          </a:xfrm>
        </p:grpSpPr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74EA0755-D6C2-4436-9450-2676D33220E6}"/>
                </a:ext>
              </a:extLst>
            </p:cNvPr>
            <p:cNvSpPr txBox="1"/>
            <p:nvPr/>
          </p:nvSpPr>
          <p:spPr>
            <a:xfrm>
              <a:off x="1334987" y="1020875"/>
              <a:ext cx="2749471" cy="307777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ko-KR" altLang="en-US" sz="1400" dirty="0" err="1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오픈랩</a:t>
              </a:r>
              <a:r>
                <a:rPr lang="ko-KR" altLang="en-US" sz="1400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프로그램 및 </a:t>
              </a:r>
              <a:r>
                <a:rPr lang="ko-KR" altLang="en-US" sz="1400" b="1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인턴십 프로그램</a:t>
              </a:r>
            </a:p>
          </p:txBody>
        </p:sp>
        <p:grpSp>
          <p:nvGrpSpPr>
            <p:cNvPr id="192" name="그룹 191">
              <a:extLst>
                <a:ext uri="{FF2B5EF4-FFF2-40B4-BE49-F238E27FC236}">
                  <a16:creationId xmlns:a16="http://schemas.microsoft.com/office/drawing/2014/main" id="{C0753994-BE3F-4DBD-8250-F870B38B29B5}"/>
                </a:ext>
              </a:extLst>
            </p:cNvPr>
            <p:cNvGrpSpPr/>
            <p:nvPr/>
          </p:nvGrpSpPr>
          <p:grpSpPr>
            <a:xfrm>
              <a:off x="958771" y="1007133"/>
              <a:ext cx="335260" cy="335260"/>
              <a:chOff x="6474200" y="1042046"/>
              <a:chExt cx="335260" cy="335260"/>
            </a:xfrm>
          </p:grpSpPr>
          <p:sp>
            <p:nvSpPr>
              <p:cNvPr id="193" name="타원 192">
                <a:extLst>
                  <a:ext uri="{FF2B5EF4-FFF2-40B4-BE49-F238E27FC236}">
                    <a16:creationId xmlns:a16="http://schemas.microsoft.com/office/drawing/2014/main" id="{F948220C-4AE8-4632-8204-8EB5129AA931}"/>
                  </a:ext>
                </a:extLst>
              </p:cNvPr>
              <p:cNvSpPr/>
              <p:nvPr/>
            </p:nvSpPr>
            <p:spPr>
              <a:xfrm>
                <a:off x="6474200" y="1042046"/>
                <a:ext cx="335260" cy="335260"/>
              </a:xfrm>
              <a:prstGeom prst="ellipse">
                <a:avLst/>
              </a:prstGeom>
              <a:solidFill>
                <a:srgbClr val="0A347C"/>
              </a:solidFill>
              <a:ln w="25400">
                <a:solidFill>
                  <a:srgbClr val="9DAEC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44ED46A2-2E00-4CD7-BBDA-6B6E1411ECB2}"/>
                  </a:ext>
                </a:extLst>
              </p:cNvPr>
              <p:cNvSpPr txBox="1"/>
              <p:nvPr/>
            </p:nvSpPr>
            <p:spPr>
              <a:xfrm>
                <a:off x="6499804" y="1055788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ln>
                      <a:solidFill>
                        <a:schemeClr val="bg1">
                          <a:lumMod val="75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Arial" panose="020B0604020202020204" pitchFamily="34" charset="0"/>
                    <a:ea typeface="나눔바른고딕" panose="020B0603020101020101" pitchFamily="50" charset="-127"/>
                    <a:cs typeface="Arial" panose="020B0604020202020204" pitchFamily="34" charset="0"/>
                  </a:rPr>
                  <a:t>1</a:t>
                </a:r>
                <a:endParaRPr lang="ko-KR" altLang="en-US" sz="1400" b="1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Arial" panose="020B0604020202020204" pitchFamily="34" charset="0"/>
                  <a:ea typeface="나눔바른고딕" panose="020B0603020101020101" pitchFamily="50" charset="-127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73" name="그룹 172">
            <a:extLst>
              <a:ext uri="{FF2B5EF4-FFF2-40B4-BE49-F238E27FC236}">
                <a16:creationId xmlns:a16="http://schemas.microsoft.com/office/drawing/2014/main" id="{05B86FBD-E5EC-4908-9920-DA32992FDAFD}"/>
              </a:ext>
            </a:extLst>
          </p:cNvPr>
          <p:cNvGrpSpPr/>
          <p:nvPr/>
        </p:nvGrpSpPr>
        <p:grpSpPr>
          <a:xfrm>
            <a:off x="8199604" y="1457321"/>
            <a:ext cx="2805086" cy="335260"/>
            <a:chOff x="958771" y="1480604"/>
            <a:chExt cx="2805086" cy="335260"/>
          </a:xfrm>
        </p:grpSpPr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499D3861-D723-43BF-845B-7F227391CC58}"/>
                </a:ext>
              </a:extLst>
            </p:cNvPr>
            <p:cNvSpPr txBox="1"/>
            <p:nvPr/>
          </p:nvSpPr>
          <p:spPr>
            <a:xfrm>
              <a:off x="1334987" y="1494346"/>
              <a:ext cx="2428870" cy="307777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ko-KR" altLang="en-US" sz="1400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장학 프로그램을 통한 </a:t>
              </a:r>
              <a:r>
                <a:rPr lang="ko-KR" altLang="en-US" sz="1400" b="1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진학 지원</a:t>
              </a:r>
            </a:p>
          </p:txBody>
        </p:sp>
        <p:grpSp>
          <p:nvGrpSpPr>
            <p:cNvPr id="188" name="그룹 187">
              <a:extLst>
                <a:ext uri="{FF2B5EF4-FFF2-40B4-BE49-F238E27FC236}">
                  <a16:creationId xmlns:a16="http://schemas.microsoft.com/office/drawing/2014/main" id="{3A924391-9620-470B-ABD3-C3C5F7363865}"/>
                </a:ext>
              </a:extLst>
            </p:cNvPr>
            <p:cNvGrpSpPr/>
            <p:nvPr/>
          </p:nvGrpSpPr>
          <p:grpSpPr>
            <a:xfrm>
              <a:off x="958771" y="1480604"/>
              <a:ext cx="335260" cy="335260"/>
              <a:chOff x="6474200" y="1042046"/>
              <a:chExt cx="335260" cy="335260"/>
            </a:xfrm>
          </p:grpSpPr>
          <p:sp>
            <p:nvSpPr>
              <p:cNvPr id="189" name="타원 188">
                <a:extLst>
                  <a:ext uri="{FF2B5EF4-FFF2-40B4-BE49-F238E27FC236}">
                    <a16:creationId xmlns:a16="http://schemas.microsoft.com/office/drawing/2014/main" id="{B22C5F7C-4C13-4AF7-8509-7F5CFE9594D6}"/>
                  </a:ext>
                </a:extLst>
              </p:cNvPr>
              <p:cNvSpPr/>
              <p:nvPr/>
            </p:nvSpPr>
            <p:spPr>
              <a:xfrm>
                <a:off x="6474200" y="1042046"/>
                <a:ext cx="335260" cy="335260"/>
              </a:xfrm>
              <a:prstGeom prst="ellipse">
                <a:avLst/>
              </a:prstGeom>
              <a:solidFill>
                <a:srgbClr val="0A347C"/>
              </a:solidFill>
              <a:ln w="25400">
                <a:solidFill>
                  <a:srgbClr val="9DAEC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ADCD238C-9694-4E26-85A1-6EFD9A4A8EAC}"/>
                  </a:ext>
                </a:extLst>
              </p:cNvPr>
              <p:cNvSpPr txBox="1"/>
              <p:nvPr/>
            </p:nvSpPr>
            <p:spPr>
              <a:xfrm>
                <a:off x="6499804" y="1055788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altLang="ko-KR" sz="1400" b="1">
                    <a:ln>
                      <a:solidFill>
                        <a:schemeClr val="bg1">
                          <a:lumMod val="75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Arial" panose="020B0604020202020204" pitchFamily="34" charset="0"/>
                    <a:ea typeface="나눔바른고딕" panose="020B0603020101020101" pitchFamily="50" charset="-127"/>
                    <a:cs typeface="Arial" panose="020B0604020202020204" pitchFamily="34" charset="0"/>
                  </a:rPr>
                  <a:t>2</a:t>
                </a:r>
                <a:endParaRPr lang="ko-KR" altLang="en-US" sz="1400" b="1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Arial" panose="020B0604020202020204" pitchFamily="34" charset="0"/>
                  <a:ea typeface="나눔바른고딕" panose="020B0603020101020101" pitchFamily="50" charset="-127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74" name="그룹 173">
            <a:extLst>
              <a:ext uri="{FF2B5EF4-FFF2-40B4-BE49-F238E27FC236}">
                <a16:creationId xmlns:a16="http://schemas.microsoft.com/office/drawing/2014/main" id="{485D9585-CD16-454A-BEBF-B885C41E9BDB}"/>
              </a:ext>
            </a:extLst>
          </p:cNvPr>
          <p:cNvGrpSpPr/>
          <p:nvPr/>
        </p:nvGrpSpPr>
        <p:grpSpPr>
          <a:xfrm>
            <a:off x="8199604" y="2021809"/>
            <a:ext cx="3209043" cy="536962"/>
            <a:chOff x="958771" y="1954075"/>
            <a:chExt cx="3209043" cy="536962"/>
          </a:xfrm>
        </p:grpSpPr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D29C2D8E-E982-4DFB-BA5F-E0641FAE8F8F}"/>
                </a:ext>
              </a:extLst>
            </p:cNvPr>
            <p:cNvSpPr txBox="1"/>
            <p:nvPr/>
          </p:nvSpPr>
          <p:spPr>
            <a:xfrm>
              <a:off x="1334987" y="1967817"/>
              <a:ext cx="2832827" cy="52322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ko-KR" altLang="en-US" sz="1400" b="1" dirty="0" smtClean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에너지신산업 </a:t>
              </a:r>
              <a:r>
                <a:rPr lang="ko-KR" altLang="en-US" sz="1400" b="1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분야 </a:t>
              </a:r>
              <a:r>
                <a:rPr lang="ko-KR" altLang="en-US" sz="1400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교수들의 연구</a:t>
              </a:r>
              <a:r>
                <a:rPr lang="en-US" altLang="ko-KR" sz="1400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/>
              </a:r>
              <a:br>
                <a:rPr lang="en-US" altLang="ko-KR" sz="1400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</a:br>
              <a:r>
                <a:rPr lang="ko-KR" altLang="en-US" sz="1400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관련 특강 및 </a:t>
              </a:r>
              <a:r>
                <a:rPr lang="ko-KR" altLang="en-US" sz="1400" b="1" dirty="0" err="1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심포지움</a:t>
              </a:r>
              <a:r>
                <a:rPr lang="ko-KR" altLang="en-US" sz="1400" b="1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개최</a:t>
              </a:r>
              <a:r>
                <a:rPr lang="ko-KR" altLang="en-US" sz="1400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</a:p>
          </p:txBody>
        </p:sp>
        <p:grpSp>
          <p:nvGrpSpPr>
            <p:cNvPr id="184" name="그룹 183">
              <a:extLst>
                <a:ext uri="{FF2B5EF4-FFF2-40B4-BE49-F238E27FC236}">
                  <a16:creationId xmlns:a16="http://schemas.microsoft.com/office/drawing/2014/main" id="{66C535FC-40DB-4596-8417-DB0044952E0E}"/>
                </a:ext>
              </a:extLst>
            </p:cNvPr>
            <p:cNvGrpSpPr/>
            <p:nvPr/>
          </p:nvGrpSpPr>
          <p:grpSpPr>
            <a:xfrm>
              <a:off x="958771" y="1954075"/>
              <a:ext cx="335260" cy="335260"/>
              <a:chOff x="6474200" y="1042046"/>
              <a:chExt cx="335260" cy="335260"/>
            </a:xfrm>
          </p:grpSpPr>
          <p:sp>
            <p:nvSpPr>
              <p:cNvPr id="185" name="타원 184">
                <a:extLst>
                  <a:ext uri="{FF2B5EF4-FFF2-40B4-BE49-F238E27FC236}">
                    <a16:creationId xmlns:a16="http://schemas.microsoft.com/office/drawing/2014/main" id="{3EA7D2A6-1FDA-409B-BCDB-F9A7F166A75F}"/>
                  </a:ext>
                </a:extLst>
              </p:cNvPr>
              <p:cNvSpPr/>
              <p:nvPr/>
            </p:nvSpPr>
            <p:spPr>
              <a:xfrm>
                <a:off x="6474200" y="1042046"/>
                <a:ext cx="335260" cy="335260"/>
              </a:xfrm>
              <a:prstGeom prst="ellipse">
                <a:avLst/>
              </a:prstGeom>
              <a:solidFill>
                <a:srgbClr val="0A347C"/>
              </a:solidFill>
              <a:ln w="25400">
                <a:solidFill>
                  <a:srgbClr val="9DAEC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CDF1C87E-5773-4572-95E6-E0E7F597298C}"/>
                  </a:ext>
                </a:extLst>
              </p:cNvPr>
              <p:cNvSpPr txBox="1"/>
              <p:nvPr/>
            </p:nvSpPr>
            <p:spPr>
              <a:xfrm>
                <a:off x="6499804" y="1055788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ln>
                      <a:solidFill>
                        <a:schemeClr val="bg1">
                          <a:lumMod val="75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Arial" panose="020B0604020202020204" pitchFamily="34" charset="0"/>
                    <a:ea typeface="나눔바른고딕" panose="020B0603020101020101" pitchFamily="50" charset="-127"/>
                    <a:cs typeface="Arial" panose="020B0604020202020204" pitchFamily="34" charset="0"/>
                  </a:rPr>
                  <a:t>3</a:t>
                </a:r>
                <a:endParaRPr lang="ko-KR" altLang="en-US" sz="1400" b="1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Arial" panose="020B0604020202020204" pitchFamily="34" charset="0"/>
                  <a:ea typeface="나눔바른고딕" panose="020B0603020101020101" pitchFamily="50" charset="-127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76" name="그룹 175">
            <a:extLst>
              <a:ext uri="{FF2B5EF4-FFF2-40B4-BE49-F238E27FC236}">
                <a16:creationId xmlns:a16="http://schemas.microsoft.com/office/drawing/2014/main" id="{4A4AAA4E-16E2-438F-A5A4-2BA1A89DC343}"/>
              </a:ext>
            </a:extLst>
          </p:cNvPr>
          <p:cNvGrpSpPr/>
          <p:nvPr/>
        </p:nvGrpSpPr>
        <p:grpSpPr>
          <a:xfrm>
            <a:off x="8055169" y="368299"/>
            <a:ext cx="3527231" cy="387162"/>
            <a:chOff x="814336" y="482599"/>
            <a:chExt cx="3323919" cy="387162"/>
          </a:xfrm>
        </p:grpSpPr>
        <p:sp>
          <p:nvSpPr>
            <p:cNvPr id="177" name="사각형: 둥근 위쪽 모서리 176">
              <a:extLst>
                <a:ext uri="{FF2B5EF4-FFF2-40B4-BE49-F238E27FC236}">
                  <a16:creationId xmlns:a16="http://schemas.microsoft.com/office/drawing/2014/main" id="{CBFA8242-8E7A-40E2-9708-5D0DB5188CF5}"/>
                </a:ext>
              </a:extLst>
            </p:cNvPr>
            <p:cNvSpPr/>
            <p:nvPr/>
          </p:nvSpPr>
          <p:spPr>
            <a:xfrm>
              <a:off x="814336" y="482599"/>
              <a:ext cx="3323919" cy="387162"/>
            </a:xfrm>
            <a:prstGeom prst="round2SameRect">
              <a:avLst/>
            </a:prstGeom>
            <a:solidFill>
              <a:srgbClr val="0A347C"/>
            </a:solidFill>
            <a:ln w="6350">
              <a:solidFill>
                <a:srgbClr val="0A34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938" tIns="36969" rIns="73938" bIns="3696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39876"/>
              <a:endParaRPr lang="ko-KR" altLang="en-US" sz="1456">
                <a:solidFill>
                  <a:srgbClr val="0070C0"/>
                </a:solidFill>
              </a:endParaRPr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0D9367BC-83B3-45C3-BE9C-7E3ECD390703}"/>
                </a:ext>
              </a:extLst>
            </p:cNvPr>
            <p:cNvSpPr txBox="1"/>
            <p:nvPr/>
          </p:nvSpPr>
          <p:spPr>
            <a:xfrm>
              <a:off x="1973593" y="491514"/>
              <a:ext cx="1005403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ko-KR" altLang="en-US" b="1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진학지원</a:t>
              </a:r>
            </a:p>
          </p:txBody>
        </p:sp>
      </p:grpSp>
      <p:grpSp>
        <p:nvGrpSpPr>
          <p:cNvPr id="107" name="그룹 106">
            <a:extLst>
              <a:ext uri="{FF2B5EF4-FFF2-40B4-BE49-F238E27FC236}">
                <a16:creationId xmlns:a16="http://schemas.microsoft.com/office/drawing/2014/main" id="{26CAF54C-FECD-46AF-8BCC-D3DFF81B7585}"/>
              </a:ext>
            </a:extLst>
          </p:cNvPr>
          <p:cNvGrpSpPr/>
          <p:nvPr/>
        </p:nvGrpSpPr>
        <p:grpSpPr>
          <a:xfrm flipV="1">
            <a:off x="4032742" y="4786571"/>
            <a:ext cx="4126518" cy="569305"/>
            <a:chOff x="3876040" y="4023763"/>
            <a:chExt cx="2977540" cy="412086"/>
          </a:xfrm>
        </p:grpSpPr>
        <p:sp>
          <p:nvSpPr>
            <p:cNvPr id="108" name="이등변 삼각형 107">
              <a:extLst>
                <a:ext uri="{FF2B5EF4-FFF2-40B4-BE49-F238E27FC236}">
                  <a16:creationId xmlns:a16="http://schemas.microsoft.com/office/drawing/2014/main" id="{BF032298-FEC7-42D5-A014-87503D8A0817}"/>
                </a:ext>
              </a:extLst>
            </p:cNvPr>
            <p:cNvSpPr/>
            <p:nvPr/>
          </p:nvSpPr>
          <p:spPr>
            <a:xfrm>
              <a:off x="3876040" y="4023763"/>
              <a:ext cx="2977540" cy="412086"/>
            </a:xfrm>
            <a:prstGeom prst="triangle">
              <a:avLst/>
            </a:prstGeom>
            <a:gradFill>
              <a:gsLst>
                <a:gs pos="0">
                  <a:schemeClr val="tx2">
                    <a:lumMod val="20000"/>
                    <a:lumOff val="80000"/>
                    <a:alpha val="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4" name="이등변 삼각형 113">
              <a:extLst>
                <a:ext uri="{FF2B5EF4-FFF2-40B4-BE49-F238E27FC236}">
                  <a16:creationId xmlns:a16="http://schemas.microsoft.com/office/drawing/2014/main" id="{AF39D0CE-C7A5-40C5-A40E-C625EB74EEAB}"/>
                </a:ext>
              </a:extLst>
            </p:cNvPr>
            <p:cNvSpPr/>
            <p:nvPr/>
          </p:nvSpPr>
          <p:spPr>
            <a:xfrm>
              <a:off x="4677785" y="4112402"/>
              <a:ext cx="1374050" cy="190166"/>
            </a:xfrm>
            <a:prstGeom prst="triangle">
              <a:avLst/>
            </a:prstGeom>
            <a:gradFill>
              <a:gsLst>
                <a:gs pos="0">
                  <a:schemeClr val="tx2">
                    <a:lumMod val="20000"/>
                    <a:lumOff val="80000"/>
                    <a:alpha val="0"/>
                  </a:schemeClr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9" name="사각형: 둥근 모서리 118">
            <a:extLst>
              <a:ext uri="{FF2B5EF4-FFF2-40B4-BE49-F238E27FC236}">
                <a16:creationId xmlns:a16="http://schemas.microsoft.com/office/drawing/2014/main" id="{C6AD9B08-0D2F-4367-A8E3-A11EECFEDD60}"/>
              </a:ext>
            </a:extLst>
          </p:cNvPr>
          <p:cNvSpPr/>
          <p:nvPr/>
        </p:nvSpPr>
        <p:spPr>
          <a:xfrm>
            <a:off x="803275" y="3912841"/>
            <a:ext cx="10575925" cy="895937"/>
          </a:xfrm>
          <a:prstGeom prst="roundRect">
            <a:avLst>
              <a:gd name="adj" fmla="val 9956"/>
            </a:avLst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4" name="그룹 123">
            <a:extLst>
              <a:ext uri="{FF2B5EF4-FFF2-40B4-BE49-F238E27FC236}">
                <a16:creationId xmlns:a16="http://schemas.microsoft.com/office/drawing/2014/main" id="{8259FAF3-9295-467C-96C3-266DDE5B9709}"/>
              </a:ext>
            </a:extLst>
          </p:cNvPr>
          <p:cNvGrpSpPr/>
          <p:nvPr/>
        </p:nvGrpSpPr>
        <p:grpSpPr>
          <a:xfrm>
            <a:off x="3823898" y="3482643"/>
            <a:ext cx="4544205" cy="434840"/>
            <a:chOff x="3823898" y="3596943"/>
            <a:chExt cx="4544205" cy="434840"/>
          </a:xfrm>
        </p:grpSpPr>
        <p:sp>
          <p:nvSpPr>
            <p:cNvPr id="129" name="자유형: 도형 128">
              <a:extLst>
                <a:ext uri="{FF2B5EF4-FFF2-40B4-BE49-F238E27FC236}">
                  <a16:creationId xmlns:a16="http://schemas.microsoft.com/office/drawing/2014/main" id="{51041D3F-D38F-4F77-AC75-DD0253B0FF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3898" y="3596943"/>
              <a:ext cx="4544205" cy="434840"/>
            </a:xfrm>
            <a:custGeom>
              <a:avLst/>
              <a:gdLst>
                <a:gd name="connsiteX0" fmla="*/ 439262 w 4544205"/>
                <a:gd name="connsiteY0" fmla="*/ 0 h 434840"/>
                <a:gd name="connsiteX1" fmla="*/ 3605916 w 4544205"/>
                <a:gd name="connsiteY1" fmla="*/ 0 h 434840"/>
                <a:gd name="connsiteX2" fmla="*/ 3605916 w 4544205"/>
                <a:gd name="connsiteY2" fmla="*/ 296 h 434840"/>
                <a:gd name="connsiteX3" fmla="*/ 3680773 w 4544205"/>
                <a:gd name="connsiteY3" fmla="*/ 296 h 434840"/>
                <a:gd name="connsiteX4" fmla="*/ 3954813 w 4544205"/>
                <a:gd name="connsiteY4" fmla="*/ 296 h 434840"/>
                <a:gd name="connsiteX5" fmla="*/ 4231607 w 4544205"/>
                <a:gd name="connsiteY5" fmla="*/ 296 h 434840"/>
                <a:gd name="connsiteX6" fmla="*/ 4428530 w 4544205"/>
                <a:gd name="connsiteY6" fmla="*/ 292475 h 434840"/>
                <a:gd name="connsiteX7" fmla="*/ 4544205 w 4544205"/>
                <a:gd name="connsiteY7" fmla="*/ 434544 h 434840"/>
                <a:gd name="connsiteX8" fmla="*/ 3954813 w 4544205"/>
                <a:gd name="connsiteY8" fmla="*/ 434544 h 434840"/>
                <a:gd name="connsiteX9" fmla="*/ 3680773 w 4544205"/>
                <a:gd name="connsiteY9" fmla="*/ 434544 h 434840"/>
                <a:gd name="connsiteX10" fmla="*/ 3607099 w 4544205"/>
                <a:gd name="connsiteY10" fmla="*/ 434544 h 434840"/>
                <a:gd name="connsiteX11" fmla="*/ 3605916 w 4544205"/>
                <a:gd name="connsiteY11" fmla="*/ 434544 h 434840"/>
                <a:gd name="connsiteX12" fmla="*/ 3605916 w 4544205"/>
                <a:gd name="connsiteY12" fmla="*/ 434840 h 434840"/>
                <a:gd name="connsiteX13" fmla="*/ 439262 w 4544205"/>
                <a:gd name="connsiteY13" fmla="*/ 434840 h 434840"/>
                <a:gd name="connsiteX14" fmla="*/ 439262 w 4544205"/>
                <a:gd name="connsiteY14" fmla="*/ 434544 h 434840"/>
                <a:gd name="connsiteX15" fmla="*/ 340742 w 4544205"/>
                <a:gd name="connsiteY15" fmla="*/ 434544 h 434840"/>
                <a:gd name="connsiteX16" fmla="*/ 0 w 4544205"/>
                <a:gd name="connsiteY16" fmla="*/ 434544 h 434840"/>
                <a:gd name="connsiteX17" fmla="*/ 115675 w 4544205"/>
                <a:gd name="connsiteY17" fmla="*/ 292475 h 434840"/>
                <a:gd name="connsiteX18" fmla="*/ 312598 w 4544205"/>
                <a:gd name="connsiteY18" fmla="*/ 296 h 434840"/>
                <a:gd name="connsiteX19" fmla="*/ 418978 w 4544205"/>
                <a:gd name="connsiteY19" fmla="*/ 296 h 434840"/>
                <a:gd name="connsiteX20" fmla="*/ 439262 w 4544205"/>
                <a:gd name="connsiteY20" fmla="*/ 296 h 43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544205" h="434840">
                  <a:moveTo>
                    <a:pt x="439262" y="0"/>
                  </a:moveTo>
                  <a:lnTo>
                    <a:pt x="3605916" y="0"/>
                  </a:lnTo>
                  <a:lnTo>
                    <a:pt x="3605916" y="296"/>
                  </a:lnTo>
                  <a:lnTo>
                    <a:pt x="3680773" y="296"/>
                  </a:lnTo>
                  <a:cubicBezTo>
                    <a:pt x="3818482" y="296"/>
                    <a:pt x="3954813" y="296"/>
                    <a:pt x="3954813" y="296"/>
                  </a:cubicBezTo>
                  <a:cubicBezTo>
                    <a:pt x="4075997" y="296"/>
                    <a:pt x="4197180" y="296"/>
                    <a:pt x="4231607" y="296"/>
                  </a:cubicBezTo>
                  <a:cubicBezTo>
                    <a:pt x="4355545" y="296"/>
                    <a:pt x="4369315" y="134323"/>
                    <a:pt x="4428530" y="292475"/>
                  </a:cubicBezTo>
                  <a:cubicBezTo>
                    <a:pt x="4475351" y="413100"/>
                    <a:pt x="4524926" y="431864"/>
                    <a:pt x="4544205" y="434544"/>
                  </a:cubicBezTo>
                  <a:cubicBezTo>
                    <a:pt x="4544205" y="434544"/>
                    <a:pt x="4544205" y="434544"/>
                    <a:pt x="3954813" y="434544"/>
                  </a:cubicBezTo>
                  <a:cubicBezTo>
                    <a:pt x="3954813" y="434544"/>
                    <a:pt x="3954813" y="434544"/>
                    <a:pt x="3680773" y="434544"/>
                  </a:cubicBezTo>
                  <a:cubicBezTo>
                    <a:pt x="3680773" y="434544"/>
                    <a:pt x="3680773" y="434544"/>
                    <a:pt x="3607099" y="434544"/>
                  </a:cubicBezTo>
                  <a:lnTo>
                    <a:pt x="3605916" y="434544"/>
                  </a:lnTo>
                  <a:lnTo>
                    <a:pt x="3605916" y="434840"/>
                  </a:lnTo>
                  <a:lnTo>
                    <a:pt x="439262" y="434840"/>
                  </a:lnTo>
                  <a:lnTo>
                    <a:pt x="439262" y="434544"/>
                  </a:lnTo>
                  <a:lnTo>
                    <a:pt x="340742" y="434544"/>
                  </a:lnTo>
                  <a:cubicBezTo>
                    <a:pt x="257859" y="434544"/>
                    <a:pt x="147348" y="434544"/>
                    <a:pt x="0" y="434544"/>
                  </a:cubicBezTo>
                  <a:cubicBezTo>
                    <a:pt x="19279" y="431864"/>
                    <a:pt x="68854" y="413100"/>
                    <a:pt x="115675" y="292475"/>
                  </a:cubicBezTo>
                  <a:cubicBezTo>
                    <a:pt x="174890" y="134323"/>
                    <a:pt x="190038" y="296"/>
                    <a:pt x="312598" y="296"/>
                  </a:cubicBezTo>
                  <a:cubicBezTo>
                    <a:pt x="329812" y="296"/>
                    <a:pt x="369059" y="296"/>
                    <a:pt x="418978" y="296"/>
                  </a:cubicBezTo>
                  <a:lnTo>
                    <a:pt x="439262" y="296"/>
                  </a:lnTo>
                  <a:close/>
                </a:path>
              </a:pathLst>
            </a:custGeom>
            <a:solidFill>
              <a:srgbClr val="0A34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F7B00BB9-6F8C-4D07-B805-E666C300C111}"/>
                </a:ext>
              </a:extLst>
            </p:cNvPr>
            <p:cNvSpPr txBox="1"/>
            <p:nvPr/>
          </p:nvSpPr>
          <p:spPr>
            <a:xfrm>
              <a:off x="4602643" y="3629697"/>
              <a:ext cx="2986715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1800" b="1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1</a:t>
              </a:r>
              <a:r>
                <a:rPr lang="ko-KR" altLang="en-US" sz="1800" b="1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차년도 계획의 확대 및 고도화</a:t>
              </a:r>
            </a:p>
          </p:txBody>
        </p:sp>
      </p:grpSp>
      <p:sp>
        <p:nvSpPr>
          <p:cNvPr id="131" name="TextBox 130">
            <a:extLst>
              <a:ext uri="{FF2B5EF4-FFF2-40B4-BE49-F238E27FC236}">
                <a16:creationId xmlns:a16="http://schemas.microsoft.com/office/drawing/2014/main" id="{E7705DF1-4EDB-4690-9BCC-82AC1B75711C}"/>
              </a:ext>
            </a:extLst>
          </p:cNvPr>
          <p:cNvSpPr txBox="1"/>
          <p:nvPr/>
        </p:nvSpPr>
        <p:spPr>
          <a:xfrm>
            <a:off x="1859257" y="4052707"/>
            <a:ext cx="3929281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o-KR" altLang="en-US" sz="160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참여학생의 피드백을 통해</a:t>
            </a:r>
            <a:endParaRPr lang="en-US" altLang="ko-KR" sz="1600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ko-KR" altLang="en-US" sz="1600" b="1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지속 가능한 프로그램으로의 확대 및 발전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8E7C36ED-46D8-4DF4-A418-95F307D4A995}"/>
              </a:ext>
            </a:extLst>
          </p:cNvPr>
          <p:cNvSpPr txBox="1"/>
          <p:nvPr/>
        </p:nvSpPr>
        <p:spPr>
          <a:xfrm>
            <a:off x="7367007" y="4052707"/>
            <a:ext cx="3467616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o-KR" altLang="en-US" sz="160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공동 추진위원단과의 교육 과정 결과</a:t>
            </a:r>
            <a:endParaRPr lang="en-US" altLang="ko-KR" sz="1600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ko-KR" altLang="en-US" sz="1600" b="1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분석 및 지속가능성 확인</a:t>
            </a:r>
          </a:p>
        </p:txBody>
      </p:sp>
      <p:cxnSp>
        <p:nvCxnSpPr>
          <p:cNvPr id="133" name="직선 연결선 132">
            <a:extLst>
              <a:ext uri="{FF2B5EF4-FFF2-40B4-BE49-F238E27FC236}">
                <a16:creationId xmlns:a16="http://schemas.microsoft.com/office/drawing/2014/main" id="{EE4FE451-0FE0-4705-803A-C57189682ED6}"/>
              </a:ext>
            </a:extLst>
          </p:cNvPr>
          <p:cNvCxnSpPr>
            <a:cxnSpLocks/>
            <a:endCxn id="119" idx="2"/>
          </p:cNvCxnSpPr>
          <p:nvPr/>
        </p:nvCxnSpPr>
        <p:spPr>
          <a:xfrm>
            <a:off x="6091238" y="3822597"/>
            <a:ext cx="0" cy="986181"/>
          </a:xfrm>
          <a:prstGeom prst="line">
            <a:avLst/>
          </a:prstGeom>
          <a:ln>
            <a:solidFill>
              <a:srgbClr val="0A347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5" name="Group 4">
            <a:extLst>
              <a:ext uri="{FF2B5EF4-FFF2-40B4-BE49-F238E27FC236}">
                <a16:creationId xmlns:a16="http://schemas.microsoft.com/office/drawing/2014/main" id="{FD9DB55B-28A9-4CA7-8F7D-CABA8BD4232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85448" y="4091659"/>
            <a:ext cx="494971" cy="506870"/>
            <a:chOff x="3422" y="1733"/>
            <a:chExt cx="832" cy="852"/>
          </a:xfrm>
          <a:solidFill>
            <a:srgbClr val="0A347C"/>
          </a:solidFill>
        </p:grpSpPr>
        <p:sp>
          <p:nvSpPr>
            <p:cNvPr id="136" name="Freeform 5">
              <a:extLst>
                <a:ext uri="{FF2B5EF4-FFF2-40B4-BE49-F238E27FC236}">
                  <a16:creationId xmlns:a16="http://schemas.microsoft.com/office/drawing/2014/main" id="{32F7C6F2-A0B6-4279-9328-F790E42F3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9" y="1970"/>
              <a:ext cx="395" cy="615"/>
            </a:xfrm>
            <a:custGeom>
              <a:avLst/>
              <a:gdLst>
                <a:gd name="T0" fmla="*/ 165 w 165"/>
                <a:gd name="T1" fmla="*/ 68 h 257"/>
                <a:gd name="T2" fmla="*/ 153 w 165"/>
                <a:gd name="T3" fmla="*/ 6 h 257"/>
                <a:gd name="T4" fmla="*/ 142 w 165"/>
                <a:gd name="T5" fmla="*/ 1 h 257"/>
                <a:gd name="T6" fmla="*/ 138 w 165"/>
                <a:gd name="T7" fmla="*/ 12 h 257"/>
                <a:gd name="T8" fmla="*/ 149 w 165"/>
                <a:gd name="T9" fmla="*/ 68 h 257"/>
                <a:gd name="T10" fmla="*/ 30 w 165"/>
                <a:gd name="T11" fmla="*/ 215 h 257"/>
                <a:gd name="T12" fmla="*/ 38 w 165"/>
                <a:gd name="T13" fmla="*/ 207 h 257"/>
                <a:gd name="T14" fmla="*/ 38 w 165"/>
                <a:gd name="T15" fmla="*/ 195 h 257"/>
                <a:gd name="T16" fmla="*/ 27 w 165"/>
                <a:gd name="T17" fmla="*/ 195 h 257"/>
                <a:gd name="T18" fmla="*/ 3 w 165"/>
                <a:gd name="T19" fmla="*/ 219 h 257"/>
                <a:gd name="T20" fmla="*/ 0 w 165"/>
                <a:gd name="T21" fmla="*/ 225 h 257"/>
                <a:gd name="T22" fmla="*/ 3 w 165"/>
                <a:gd name="T23" fmla="*/ 231 h 257"/>
                <a:gd name="T24" fmla="*/ 27 w 165"/>
                <a:gd name="T25" fmla="*/ 255 h 257"/>
                <a:gd name="T26" fmla="*/ 33 w 165"/>
                <a:gd name="T27" fmla="*/ 257 h 257"/>
                <a:gd name="T28" fmla="*/ 38 w 165"/>
                <a:gd name="T29" fmla="*/ 255 h 257"/>
                <a:gd name="T30" fmla="*/ 38 w 165"/>
                <a:gd name="T31" fmla="*/ 244 h 257"/>
                <a:gd name="T32" fmla="*/ 26 w 165"/>
                <a:gd name="T33" fmla="*/ 232 h 257"/>
                <a:gd name="T34" fmla="*/ 165 w 165"/>
                <a:gd name="T35" fmla="*/ 6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5" h="257">
                  <a:moveTo>
                    <a:pt x="165" y="68"/>
                  </a:moveTo>
                  <a:cubicBezTo>
                    <a:pt x="165" y="46"/>
                    <a:pt x="161" y="25"/>
                    <a:pt x="153" y="6"/>
                  </a:cubicBezTo>
                  <a:cubicBezTo>
                    <a:pt x="151" y="2"/>
                    <a:pt x="146" y="0"/>
                    <a:pt x="142" y="1"/>
                  </a:cubicBezTo>
                  <a:cubicBezTo>
                    <a:pt x="138" y="3"/>
                    <a:pt x="136" y="8"/>
                    <a:pt x="138" y="12"/>
                  </a:cubicBezTo>
                  <a:cubicBezTo>
                    <a:pt x="145" y="30"/>
                    <a:pt x="149" y="48"/>
                    <a:pt x="149" y="68"/>
                  </a:cubicBezTo>
                  <a:cubicBezTo>
                    <a:pt x="149" y="139"/>
                    <a:pt x="98" y="200"/>
                    <a:pt x="30" y="215"/>
                  </a:cubicBezTo>
                  <a:cubicBezTo>
                    <a:pt x="38" y="207"/>
                    <a:pt x="38" y="207"/>
                    <a:pt x="38" y="207"/>
                  </a:cubicBezTo>
                  <a:cubicBezTo>
                    <a:pt x="41" y="204"/>
                    <a:pt x="41" y="198"/>
                    <a:pt x="38" y="195"/>
                  </a:cubicBezTo>
                  <a:cubicBezTo>
                    <a:pt x="35" y="192"/>
                    <a:pt x="30" y="192"/>
                    <a:pt x="27" y="195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1" y="221"/>
                    <a:pt x="0" y="223"/>
                    <a:pt x="0" y="225"/>
                  </a:cubicBezTo>
                  <a:cubicBezTo>
                    <a:pt x="0" y="227"/>
                    <a:pt x="1" y="229"/>
                    <a:pt x="3" y="231"/>
                  </a:cubicBezTo>
                  <a:cubicBezTo>
                    <a:pt x="27" y="255"/>
                    <a:pt x="27" y="255"/>
                    <a:pt x="27" y="255"/>
                  </a:cubicBezTo>
                  <a:cubicBezTo>
                    <a:pt x="28" y="256"/>
                    <a:pt x="30" y="257"/>
                    <a:pt x="33" y="257"/>
                  </a:cubicBezTo>
                  <a:cubicBezTo>
                    <a:pt x="35" y="257"/>
                    <a:pt x="37" y="256"/>
                    <a:pt x="38" y="255"/>
                  </a:cubicBezTo>
                  <a:cubicBezTo>
                    <a:pt x="41" y="252"/>
                    <a:pt x="41" y="247"/>
                    <a:pt x="38" y="244"/>
                  </a:cubicBezTo>
                  <a:cubicBezTo>
                    <a:pt x="26" y="232"/>
                    <a:pt x="26" y="232"/>
                    <a:pt x="26" y="232"/>
                  </a:cubicBezTo>
                  <a:cubicBezTo>
                    <a:pt x="106" y="218"/>
                    <a:pt x="165" y="149"/>
                    <a:pt x="16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7" name="Freeform 6">
              <a:extLst>
                <a:ext uri="{FF2B5EF4-FFF2-40B4-BE49-F238E27FC236}">
                  <a16:creationId xmlns:a16="http://schemas.microsoft.com/office/drawing/2014/main" id="{45E9D95E-6210-4780-ADF0-A0096A8757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943"/>
              <a:ext cx="399" cy="584"/>
            </a:xfrm>
            <a:custGeom>
              <a:avLst/>
              <a:gdLst>
                <a:gd name="T0" fmla="*/ 160 w 167"/>
                <a:gd name="T1" fmla="*/ 228 h 244"/>
                <a:gd name="T2" fmla="*/ 30 w 167"/>
                <a:gd name="T3" fmla="*/ 79 h 244"/>
                <a:gd name="T4" fmla="*/ 39 w 167"/>
                <a:gd name="T5" fmla="*/ 28 h 244"/>
                <a:gd name="T6" fmla="*/ 43 w 167"/>
                <a:gd name="T7" fmla="*/ 43 h 244"/>
                <a:gd name="T8" fmla="*/ 51 w 167"/>
                <a:gd name="T9" fmla="*/ 49 h 244"/>
                <a:gd name="T10" fmla="*/ 53 w 167"/>
                <a:gd name="T11" fmla="*/ 49 h 244"/>
                <a:gd name="T12" fmla="*/ 59 w 167"/>
                <a:gd name="T13" fmla="*/ 39 h 244"/>
                <a:gd name="T14" fmla="*/ 50 w 167"/>
                <a:gd name="T15" fmla="*/ 6 h 244"/>
                <a:gd name="T16" fmla="*/ 40 w 167"/>
                <a:gd name="T17" fmla="*/ 1 h 244"/>
                <a:gd name="T18" fmla="*/ 7 w 167"/>
                <a:gd name="T19" fmla="*/ 10 h 244"/>
                <a:gd name="T20" fmla="*/ 1 w 167"/>
                <a:gd name="T21" fmla="*/ 20 h 244"/>
                <a:gd name="T22" fmla="*/ 11 w 167"/>
                <a:gd name="T23" fmla="*/ 25 h 244"/>
                <a:gd name="T24" fmla="*/ 25 w 167"/>
                <a:gd name="T25" fmla="*/ 21 h 244"/>
                <a:gd name="T26" fmla="*/ 14 w 167"/>
                <a:gd name="T27" fmla="*/ 79 h 244"/>
                <a:gd name="T28" fmla="*/ 157 w 167"/>
                <a:gd name="T29" fmla="*/ 244 h 244"/>
                <a:gd name="T30" fmla="*/ 159 w 167"/>
                <a:gd name="T31" fmla="*/ 244 h 244"/>
                <a:gd name="T32" fmla="*/ 167 w 167"/>
                <a:gd name="T33" fmla="*/ 237 h 244"/>
                <a:gd name="T34" fmla="*/ 160 w 167"/>
                <a:gd name="T35" fmla="*/ 228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7" h="244">
                  <a:moveTo>
                    <a:pt x="160" y="228"/>
                  </a:moveTo>
                  <a:cubicBezTo>
                    <a:pt x="86" y="217"/>
                    <a:pt x="30" y="153"/>
                    <a:pt x="30" y="79"/>
                  </a:cubicBezTo>
                  <a:cubicBezTo>
                    <a:pt x="30" y="61"/>
                    <a:pt x="33" y="45"/>
                    <a:pt x="39" y="28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4" y="47"/>
                    <a:pt x="47" y="49"/>
                    <a:pt x="51" y="49"/>
                  </a:cubicBezTo>
                  <a:cubicBezTo>
                    <a:pt x="52" y="49"/>
                    <a:pt x="52" y="49"/>
                    <a:pt x="53" y="49"/>
                  </a:cubicBezTo>
                  <a:cubicBezTo>
                    <a:pt x="57" y="48"/>
                    <a:pt x="60" y="44"/>
                    <a:pt x="59" y="39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48" y="2"/>
                    <a:pt x="44" y="0"/>
                    <a:pt x="40" y="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3" y="11"/>
                    <a:pt x="0" y="15"/>
                    <a:pt x="1" y="20"/>
                  </a:cubicBezTo>
                  <a:cubicBezTo>
                    <a:pt x="2" y="24"/>
                    <a:pt x="7" y="26"/>
                    <a:pt x="11" y="25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18" y="40"/>
                    <a:pt x="14" y="59"/>
                    <a:pt x="14" y="79"/>
                  </a:cubicBezTo>
                  <a:cubicBezTo>
                    <a:pt x="14" y="161"/>
                    <a:pt x="76" y="232"/>
                    <a:pt x="157" y="244"/>
                  </a:cubicBezTo>
                  <a:cubicBezTo>
                    <a:pt x="158" y="244"/>
                    <a:pt x="158" y="244"/>
                    <a:pt x="159" y="244"/>
                  </a:cubicBezTo>
                  <a:cubicBezTo>
                    <a:pt x="163" y="244"/>
                    <a:pt x="166" y="241"/>
                    <a:pt x="167" y="237"/>
                  </a:cubicBezTo>
                  <a:cubicBezTo>
                    <a:pt x="167" y="233"/>
                    <a:pt x="164" y="229"/>
                    <a:pt x="160" y="2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8" name="Freeform 7">
              <a:extLst>
                <a:ext uri="{FF2B5EF4-FFF2-40B4-BE49-F238E27FC236}">
                  <a16:creationId xmlns:a16="http://schemas.microsoft.com/office/drawing/2014/main" id="{E99326E4-5C04-4F9B-9B55-EF35167A6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4" y="1733"/>
              <a:ext cx="662" cy="208"/>
            </a:xfrm>
            <a:custGeom>
              <a:avLst/>
              <a:gdLst>
                <a:gd name="T0" fmla="*/ 4 w 277"/>
                <a:gd name="T1" fmla="*/ 75 h 87"/>
                <a:gd name="T2" fmla="*/ 15 w 277"/>
                <a:gd name="T3" fmla="*/ 74 h 87"/>
                <a:gd name="T4" fmla="*/ 134 w 277"/>
                <a:gd name="T5" fmla="*/ 16 h 87"/>
                <a:gd name="T6" fmla="*/ 250 w 277"/>
                <a:gd name="T7" fmla="*/ 70 h 87"/>
                <a:gd name="T8" fmla="*/ 235 w 277"/>
                <a:gd name="T9" fmla="*/ 71 h 87"/>
                <a:gd name="T10" fmla="*/ 227 w 277"/>
                <a:gd name="T11" fmla="*/ 79 h 87"/>
                <a:gd name="T12" fmla="*/ 235 w 277"/>
                <a:gd name="T13" fmla="*/ 87 h 87"/>
                <a:gd name="T14" fmla="*/ 235 w 277"/>
                <a:gd name="T15" fmla="*/ 87 h 87"/>
                <a:gd name="T16" fmla="*/ 269 w 277"/>
                <a:gd name="T17" fmla="*/ 86 h 87"/>
                <a:gd name="T18" fmla="*/ 275 w 277"/>
                <a:gd name="T19" fmla="*/ 83 h 87"/>
                <a:gd name="T20" fmla="*/ 277 w 277"/>
                <a:gd name="T21" fmla="*/ 77 h 87"/>
                <a:gd name="T22" fmla="*/ 276 w 277"/>
                <a:gd name="T23" fmla="*/ 43 h 87"/>
                <a:gd name="T24" fmla="*/ 268 w 277"/>
                <a:gd name="T25" fmla="*/ 36 h 87"/>
                <a:gd name="T26" fmla="*/ 260 w 277"/>
                <a:gd name="T27" fmla="*/ 44 h 87"/>
                <a:gd name="T28" fmla="*/ 261 w 277"/>
                <a:gd name="T29" fmla="*/ 59 h 87"/>
                <a:gd name="T30" fmla="*/ 134 w 277"/>
                <a:gd name="T31" fmla="*/ 0 h 87"/>
                <a:gd name="T32" fmla="*/ 3 w 277"/>
                <a:gd name="T33" fmla="*/ 64 h 87"/>
                <a:gd name="T34" fmla="*/ 4 w 277"/>
                <a:gd name="T35" fmla="*/ 7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7" h="87">
                  <a:moveTo>
                    <a:pt x="4" y="75"/>
                  </a:moveTo>
                  <a:cubicBezTo>
                    <a:pt x="8" y="78"/>
                    <a:pt x="13" y="77"/>
                    <a:pt x="15" y="74"/>
                  </a:cubicBezTo>
                  <a:cubicBezTo>
                    <a:pt x="44" y="37"/>
                    <a:pt x="87" y="16"/>
                    <a:pt x="134" y="16"/>
                  </a:cubicBezTo>
                  <a:cubicBezTo>
                    <a:pt x="179" y="16"/>
                    <a:pt x="221" y="36"/>
                    <a:pt x="250" y="70"/>
                  </a:cubicBezTo>
                  <a:cubicBezTo>
                    <a:pt x="235" y="71"/>
                    <a:pt x="235" y="71"/>
                    <a:pt x="235" y="71"/>
                  </a:cubicBezTo>
                  <a:cubicBezTo>
                    <a:pt x="230" y="71"/>
                    <a:pt x="227" y="75"/>
                    <a:pt x="227" y="79"/>
                  </a:cubicBezTo>
                  <a:cubicBezTo>
                    <a:pt x="227" y="83"/>
                    <a:pt x="231" y="87"/>
                    <a:pt x="235" y="87"/>
                  </a:cubicBezTo>
                  <a:cubicBezTo>
                    <a:pt x="235" y="87"/>
                    <a:pt x="235" y="87"/>
                    <a:pt x="235" y="87"/>
                  </a:cubicBezTo>
                  <a:cubicBezTo>
                    <a:pt x="269" y="86"/>
                    <a:pt x="269" y="86"/>
                    <a:pt x="269" y="86"/>
                  </a:cubicBezTo>
                  <a:cubicBezTo>
                    <a:pt x="272" y="86"/>
                    <a:pt x="274" y="85"/>
                    <a:pt x="275" y="83"/>
                  </a:cubicBezTo>
                  <a:cubicBezTo>
                    <a:pt x="276" y="82"/>
                    <a:pt x="277" y="79"/>
                    <a:pt x="277" y="77"/>
                  </a:cubicBezTo>
                  <a:cubicBezTo>
                    <a:pt x="276" y="43"/>
                    <a:pt x="276" y="43"/>
                    <a:pt x="276" y="43"/>
                  </a:cubicBezTo>
                  <a:cubicBezTo>
                    <a:pt x="276" y="39"/>
                    <a:pt x="272" y="35"/>
                    <a:pt x="268" y="36"/>
                  </a:cubicBezTo>
                  <a:cubicBezTo>
                    <a:pt x="263" y="36"/>
                    <a:pt x="260" y="39"/>
                    <a:pt x="260" y="44"/>
                  </a:cubicBezTo>
                  <a:cubicBezTo>
                    <a:pt x="261" y="59"/>
                    <a:pt x="261" y="59"/>
                    <a:pt x="261" y="59"/>
                  </a:cubicBezTo>
                  <a:cubicBezTo>
                    <a:pt x="229" y="21"/>
                    <a:pt x="183" y="0"/>
                    <a:pt x="134" y="0"/>
                  </a:cubicBezTo>
                  <a:cubicBezTo>
                    <a:pt x="83" y="0"/>
                    <a:pt x="35" y="23"/>
                    <a:pt x="3" y="64"/>
                  </a:cubicBezTo>
                  <a:cubicBezTo>
                    <a:pt x="0" y="67"/>
                    <a:pt x="1" y="72"/>
                    <a:pt x="4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9" name="Freeform 8">
              <a:extLst>
                <a:ext uri="{FF2B5EF4-FFF2-40B4-BE49-F238E27FC236}">
                  <a16:creationId xmlns:a16="http://schemas.microsoft.com/office/drawing/2014/main" id="{A47FA2A2-F73E-4869-941B-55270229F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5" y="1998"/>
              <a:ext cx="263" cy="264"/>
            </a:xfrm>
            <a:custGeom>
              <a:avLst/>
              <a:gdLst>
                <a:gd name="T0" fmla="*/ 102 w 110"/>
                <a:gd name="T1" fmla="*/ 16 h 110"/>
                <a:gd name="T2" fmla="*/ 110 w 110"/>
                <a:gd name="T3" fmla="*/ 8 h 110"/>
                <a:gd name="T4" fmla="*/ 102 w 110"/>
                <a:gd name="T5" fmla="*/ 0 h 110"/>
                <a:gd name="T6" fmla="*/ 8 w 110"/>
                <a:gd name="T7" fmla="*/ 0 h 110"/>
                <a:gd name="T8" fmla="*/ 0 w 110"/>
                <a:gd name="T9" fmla="*/ 8 h 110"/>
                <a:gd name="T10" fmla="*/ 0 w 110"/>
                <a:gd name="T11" fmla="*/ 102 h 110"/>
                <a:gd name="T12" fmla="*/ 8 w 110"/>
                <a:gd name="T13" fmla="*/ 110 h 110"/>
                <a:gd name="T14" fmla="*/ 102 w 110"/>
                <a:gd name="T15" fmla="*/ 110 h 110"/>
                <a:gd name="T16" fmla="*/ 110 w 110"/>
                <a:gd name="T17" fmla="*/ 102 h 110"/>
                <a:gd name="T18" fmla="*/ 102 w 110"/>
                <a:gd name="T19" fmla="*/ 94 h 110"/>
                <a:gd name="T20" fmla="*/ 16 w 110"/>
                <a:gd name="T21" fmla="*/ 94 h 110"/>
                <a:gd name="T22" fmla="*/ 16 w 110"/>
                <a:gd name="T23" fmla="*/ 16 h 110"/>
                <a:gd name="T24" fmla="*/ 102 w 110"/>
                <a:gd name="T25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10">
                  <a:moveTo>
                    <a:pt x="102" y="16"/>
                  </a:moveTo>
                  <a:cubicBezTo>
                    <a:pt x="107" y="16"/>
                    <a:pt x="110" y="13"/>
                    <a:pt x="110" y="8"/>
                  </a:cubicBezTo>
                  <a:cubicBezTo>
                    <a:pt x="110" y="4"/>
                    <a:pt x="107" y="0"/>
                    <a:pt x="102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7"/>
                    <a:pt x="4" y="110"/>
                    <a:pt x="8" y="110"/>
                  </a:cubicBezTo>
                  <a:cubicBezTo>
                    <a:pt x="102" y="110"/>
                    <a:pt x="102" y="110"/>
                    <a:pt x="102" y="110"/>
                  </a:cubicBezTo>
                  <a:cubicBezTo>
                    <a:pt x="107" y="110"/>
                    <a:pt x="110" y="107"/>
                    <a:pt x="110" y="102"/>
                  </a:cubicBezTo>
                  <a:cubicBezTo>
                    <a:pt x="110" y="98"/>
                    <a:pt x="107" y="94"/>
                    <a:pt x="102" y="94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6" y="16"/>
                    <a:pt x="16" y="16"/>
                    <a:pt x="16" y="16"/>
                  </a:cubicBezTo>
                  <a:lnTo>
                    <a:pt x="10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0" name="Freeform 9">
              <a:extLst>
                <a:ext uri="{FF2B5EF4-FFF2-40B4-BE49-F238E27FC236}">
                  <a16:creationId xmlns:a16="http://schemas.microsoft.com/office/drawing/2014/main" id="{2CDF223F-C082-41BD-9F26-270AEE632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6" y="2015"/>
              <a:ext cx="239" cy="175"/>
            </a:xfrm>
            <a:custGeom>
              <a:avLst/>
              <a:gdLst>
                <a:gd name="T0" fmla="*/ 97 w 100"/>
                <a:gd name="T1" fmla="*/ 3 h 73"/>
                <a:gd name="T2" fmla="*/ 86 w 100"/>
                <a:gd name="T3" fmla="*/ 3 h 73"/>
                <a:gd name="T4" fmla="*/ 34 w 100"/>
                <a:gd name="T5" fmla="*/ 54 h 73"/>
                <a:gd name="T6" fmla="*/ 14 w 100"/>
                <a:gd name="T7" fmla="*/ 34 h 73"/>
                <a:gd name="T8" fmla="*/ 3 w 100"/>
                <a:gd name="T9" fmla="*/ 34 h 73"/>
                <a:gd name="T10" fmla="*/ 3 w 100"/>
                <a:gd name="T11" fmla="*/ 45 h 73"/>
                <a:gd name="T12" fmla="*/ 29 w 100"/>
                <a:gd name="T13" fmla="*/ 71 h 73"/>
                <a:gd name="T14" fmla="*/ 34 w 100"/>
                <a:gd name="T15" fmla="*/ 73 h 73"/>
                <a:gd name="T16" fmla="*/ 40 w 100"/>
                <a:gd name="T17" fmla="*/ 71 h 73"/>
                <a:gd name="T18" fmla="*/ 97 w 100"/>
                <a:gd name="T19" fmla="*/ 14 h 73"/>
                <a:gd name="T20" fmla="*/ 97 w 100"/>
                <a:gd name="T21" fmla="*/ 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73">
                  <a:moveTo>
                    <a:pt x="97" y="3"/>
                  </a:moveTo>
                  <a:cubicBezTo>
                    <a:pt x="94" y="0"/>
                    <a:pt x="89" y="0"/>
                    <a:pt x="86" y="3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1" y="31"/>
                    <a:pt x="6" y="31"/>
                    <a:pt x="3" y="34"/>
                  </a:cubicBezTo>
                  <a:cubicBezTo>
                    <a:pt x="0" y="37"/>
                    <a:pt x="0" y="42"/>
                    <a:pt x="3" y="45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30" y="73"/>
                    <a:pt x="32" y="73"/>
                    <a:pt x="34" y="73"/>
                  </a:cubicBezTo>
                  <a:cubicBezTo>
                    <a:pt x="37" y="73"/>
                    <a:pt x="39" y="73"/>
                    <a:pt x="40" y="71"/>
                  </a:cubicBezTo>
                  <a:cubicBezTo>
                    <a:pt x="97" y="14"/>
                    <a:pt x="97" y="14"/>
                    <a:pt x="97" y="14"/>
                  </a:cubicBezTo>
                  <a:cubicBezTo>
                    <a:pt x="100" y="11"/>
                    <a:pt x="100" y="6"/>
                    <a:pt x="9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4" name="Group 4">
            <a:extLst>
              <a:ext uri="{FF2B5EF4-FFF2-40B4-BE49-F238E27FC236}">
                <a16:creationId xmlns:a16="http://schemas.microsoft.com/office/drawing/2014/main" id="{C5EC5F92-7C9E-49AA-9F25-0740D9AA21A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662483" y="4092876"/>
            <a:ext cx="571501" cy="551194"/>
            <a:chOff x="3331" y="1684"/>
            <a:chExt cx="985" cy="950"/>
          </a:xfrm>
          <a:solidFill>
            <a:srgbClr val="0A347C"/>
          </a:solidFill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8BA0D24F-7DCA-4C1F-BD92-5D3D320EE8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31" y="1684"/>
              <a:ext cx="985" cy="950"/>
            </a:xfrm>
            <a:custGeom>
              <a:avLst/>
              <a:gdLst>
                <a:gd name="T0" fmla="*/ 403 w 413"/>
                <a:gd name="T1" fmla="*/ 340 h 398"/>
                <a:gd name="T2" fmla="*/ 317 w 413"/>
                <a:gd name="T3" fmla="*/ 255 h 398"/>
                <a:gd name="T4" fmla="*/ 293 w 413"/>
                <a:gd name="T5" fmla="*/ 245 h 398"/>
                <a:gd name="T6" fmla="*/ 276 w 413"/>
                <a:gd name="T7" fmla="*/ 250 h 398"/>
                <a:gd name="T8" fmla="*/ 266 w 413"/>
                <a:gd name="T9" fmla="*/ 241 h 398"/>
                <a:gd name="T10" fmla="*/ 263 w 413"/>
                <a:gd name="T11" fmla="*/ 239 h 398"/>
                <a:gd name="T12" fmla="*/ 261 w 413"/>
                <a:gd name="T13" fmla="*/ 235 h 398"/>
                <a:gd name="T14" fmla="*/ 250 w 413"/>
                <a:gd name="T15" fmla="*/ 235 h 398"/>
                <a:gd name="T16" fmla="*/ 68 w 413"/>
                <a:gd name="T17" fmla="*/ 235 h 398"/>
                <a:gd name="T18" fmla="*/ 68 w 413"/>
                <a:gd name="T19" fmla="*/ 54 h 398"/>
                <a:gd name="T20" fmla="*/ 159 w 413"/>
                <a:gd name="T21" fmla="*/ 16 h 398"/>
                <a:gd name="T22" fmla="*/ 250 w 413"/>
                <a:gd name="T23" fmla="*/ 54 h 398"/>
                <a:gd name="T24" fmla="*/ 261 w 413"/>
                <a:gd name="T25" fmla="*/ 54 h 398"/>
                <a:gd name="T26" fmla="*/ 261 w 413"/>
                <a:gd name="T27" fmla="*/ 42 h 398"/>
                <a:gd name="T28" fmla="*/ 159 w 413"/>
                <a:gd name="T29" fmla="*/ 0 h 398"/>
                <a:gd name="T30" fmla="*/ 57 w 413"/>
                <a:gd name="T31" fmla="*/ 42 h 398"/>
                <a:gd name="T32" fmla="*/ 57 w 413"/>
                <a:gd name="T33" fmla="*/ 247 h 398"/>
                <a:gd name="T34" fmla="*/ 159 w 413"/>
                <a:gd name="T35" fmla="*/ 289 h 398"/>
                <a:gd name="T36" fmla="*/ 255 w 413"/>
                <a:gd name="T37" fmla="*/ 252 h 398"/>
                <a:gd name="T38" fmla="*/ 264 w 413"/>
                <a:gd name="T39" fmla="*/ 261 h 398"/>
                <a:gd name="T40" fmla="*/ 269 w 413"/>
                <a:gd name="T41" fmla="*/ 303 h 398"/>
                <a:gd name="T42" fmla="*/ 355 w 413"/>
                <a:gd name="T43" fmla="*/ 388 h 398"/>
                <a:gd name="T44" fmla="*/ 379 w 413"/>
                <a:gd name="T45" fmla="*/ 398 h 398"/>
                <a:gd name="T46" fmla="*/ 403 w 413"/>
                <a:gd name="T47" fmla="*/ 388 h 398"/>
                <a:gd name="T48" fmla="*/ 413 w 413"/>
                <a:gd name="T49" fmla="*/ 364 h 398"/>
                <a:gd name="T50" fmla="*/ 403 w 413"/>
                <a:gd name="T51" fmla="*/ 340 h 398"/>
                <a:gd name="T52" fmla="*/ 391 w 413"/>
                <a:gd name="T53" fmla="*/ 377 h 398"/>
                <a:gd name="T54" fmla="*/ 379 w 413"/>
                <a:gd name="T55" fmla="*/ 382 h 398"/>
                <a:gd name="T56" fmla="*/ 366 w 413"/>
                <a:gd name="T57" fmla="*/ 377 h 398"/>
                <a:gd name="T58" fmla="*/ 281 w 413"/>
                <a:gd name="T59" fmla="*/ 292 h 398"/>
                <a:gd name="T60" fmla="*/ 281 w 413"/>
                <a:gd name="T61" fmla="*/ 266 h 398"/>
                <a:gd name="T62" fmla="*/ 293 w 413"/>
                <a:gd name="T63" fmla="*/ 261 h 398"/>
                <a:gd name="T64" fmla="*/ 306 w 413"/>
                <a:gd name="T65" fmla="*/ 266 h 398"/>
                <a:gd name="T66" fmla="*/ 391 w 413"/>
                <a:gd name="T67" fmla="*/ 352 h 398"/>
                <a:gd name="T68" fmla="*/ 397 w 413"/>
                <a:gd name="T69" fmla="*/ 364 h 398"/>
                <a:gd name="T70" fmla="*/ 391 w 413"/>
                <a:gd name="T71" fmla="*/ 377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3" h="398">
                  <a:moveTo>
                    <a:pt x="403" y="340"/>
                  </a:moveTo>
                  <a:cubicBezTo>
                    <a:pt x="317" y="255"/>
                    <a:pt x="317" y="255"/>
                    <a:pt x="317" y="255"/>
                  </a:cubicBezTo>
                  <a:cubicBezTo>
                    <a:pt x="311" y="249"/>
                    <a:pt x="302" y="245"/>
                    <a:pt x="293" y="245"/>
                  </a:cubicBezTo>
                  <a:cubicBezTo>
                    <a:pt x="287" y="245"/>
                    <a:pt x="281" y="247"/>
                    <a:pt x="276" y="250"/>
                  </a:cubicBezTo>
                  <a:cubicBezTo>
                    <a:pt x="266" y="241"/>
                    <a:pt x="266" y="241"/>
                    <a:pt x="266" y="241"/>
                  </a:cubicBezTo>
                  <a:cubicBezTo>
                    <a:pt x="265" y="240"/>
                    <a:pt x="264" y="239"/>
                    <a:pt x="263" y="239"/>
                  </a:cubicBezTo>
                  <a:cubicBezTo>
                    <a:pt x="262" y="237"/>
                    <a:pt x="262" y="236"/>
                    <a:pt x="261" y="235"/>
                  </a:cubicBezTo>
                  <a:cubicBezTo>
                    <a:pt x="258" y="232"/>
                    <a:pt x="253" y="232"/>
                    <a:pt x="250" y="235"/>
                  </a:cubicBezTo>
                  <a:cubicBezTo>
                    <a:pt x="200" y="285"/>
                    <a:pt x="118" y="285"/>
                    <a:pt x="68" y="235"/>
                  </a:cubicBezTo>
                  <a:cubicBezTo>
                    <a:pt x="18" y="185"/>
                    <a:pt x="18" y="104"/>
                    <a:pt x="68" y="54"/>
                  </a:cubicBezTo>
                  <a:cubicBezTo>
                    <a:pt x="92" y="29"/>
                    <a:pt x="124" y="16"/>
                    <a:pt x="159" y="16"/>
                  </a:cubicBezTo>
                  <a:cubicBezTo>
                    <a:pt x="193" y="16"/>
                    <a:pt x="225" y="29"/>
                    <a:pt x="250" y="54"/>
                  </a:cubicBezTo>
                  <a:cubicBezTo>
                    <a:pt x="253" y="57"/>
                    <a:pt x="258" y="57"/>
                    <a:pt x="261" y="54"/>
                  </a:cubicBezTo>
                  <a:cubicBezTo>
                    <a:pt x="264" y="51"/>
                    <a:pt x="264" y="46"/>
                    <a:pt x="261" y="42"/>
                  </a:cubicBezTo>
                  <a:cubicBezTo>
                    <a:pt x="234" y="15"/>
                    <a:pt x="197" y="0"/>
                    <a:pt x="159" y="0"/>
                  </a:cubicBezTo>
                  <a:cubicBezTo>
                    <a:pt x="120" y="0"/>
                    <a:pt x="84" y="15"/>
                    <a:pt x="57" y="42"/>
                  </a:cubicBezTo>
                  <a:cubicBezTo>
                    <a:pt x="0" y="99"/>
                    <a:pt x="0" y="190"/>
                    <a:pt x="57" y="247"/>
                  </a:cubicBezTo>
                  <a:cubicBezTo>
                    <a:pt x="85" y="275"/>
                    <a:pt x="122" y="289"/>
                    <a:pt x="159" y="289"/>
                  </a:cubicBezTo>
                  <a:cubicBezTo>
                    <a:pt x="193" y="289"/>
                    <a:pt x="228" y="277"/>
                    <a:pt x="255" y="252"/>
                  </a:cubicBezTo>
                  <a:cubicBezTo>
                    <a:pt x="264" y="261"/>
                    <a:pt x="264" y="261"/>
                    <a:pt x="264" y="261"/>
                  </a:cubicBezTo>
                  <a:cubicBezTo>
                    <a:pt x="256" y="274"/>
                    <a:pt x="258" y="292"/>
                    <a:pt x="269" y="303"/>
                  </a:cubicBezTo>
                  <a:cubicBezTo>
                    <a:pt x="355" y="388"/>
                    <a:pt x="355" y="388"/>
                    <a:pt x="355" y="388"/>
                  </a:cubicBezTo>
                  <a:cubicBezTo>
                    <a:pt x="361" y="395"/>
                    <a:pt x="369" y="398"/>
                    <a:pt x="379" y="398"/>
                  </a:cubicBezTo>
                  <a:cubicBezTo>
                    <a:pt x="388" y="398"/>
                    <a:pt x="396" y="395"/>
                    <a:pt x="403" y="388"/>
                  </a:cubicBezTo>
                  <a:cubicBezTo>
                    <a:pt x="409" y="382"/>
                    <a:pt x="413" y="373"/>
                    <a:pt x="413" y="364"/>
                  </a:cubicBezTo>
                  <a:cubicBezTo>
                    <a:pt x="413" y="355"/>
                    <a:pt x="409" y="347"/>
                    <a:pt x="403" y="340"/>
                  </a:cubicBezTo>
                  <a:close/>
                  <a:moveTo>
                    <a:pt x="391" y="377"/>
                  </a:moveTo>
                  <a:cubicBezTo>
                    <a:pt x="388" y="380"/>
                    <a:pt x="383" y="382"/>
                    <a:pt x="379" y="382"/>
                  </a:cubicBezTo>
                  <a:cubicBezTo>
                    <a:pt x="374" y="382"/>
                    <a:pt x="369" y="380"/>
                    <a:pt x="366" y="377"/>
                  </a:cubicBezTo>
                  <a:cubicBezTo>
                    <a:pt x="281" y="292"/>
                    <a:pt x="281" y="292"/>
                    <a:pt x="281" y="292"/>
                  </a:cubicBezTo>
                  <a:cubicBezTo>
                    <a:pt x="274" y="285"/>
                    <a:pt x="274" y="273"/>
                    <a:pt x="281" y="266"/>
                  </a:cubicBezTo>
                  <a:cubicBezTo>
                    <a:pt x="284" y="263"/>
                    <a:pt x="288" y="261"/>
                    <a:pt x="293" y="261"/>
                  </a:cubicBezTo>
                  <a:cubicBezTo>
                    <a:pt x="298" y="261"/>
                    <a:pt x="303" y="263"/>
                    <a:pt x="306" y="266"/>
                  </a:cubicBezTo>
                  <a:cubicBezTo>
                    <a:pt x="391" y="352"/>
                    <a:pt x="391" y="352"/>
                    <a:pt x="391" y="352"/>
                  </a:cubicBezTo>
                  <a:cubicBezTo>
                    <a:pt x="395" y="355"/>
                    <a:pt x="397" y="359"/>
                    <a:pt x="397" y="364"/>
                  </a:cubicBezTo>
                  <a:cubicBezTo>
                    <a:pt x="397" y="369"/>
                    <a:pt x="395" y="374"/>
                    <a:pt x="391" y="3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1CBB1F44-C12C-4945-97B3-75F50F2F1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7" y="1918"/>
              <a:ext cx="76" cy="248"/>
            </a:xfrm>
            <a:custGeom>
              <a:avLst/>
              <a:gdLst>
                <a:gd name="T0" fmla="*/ 4 w 32"/>
                <a:gd name="T1" fmla="*/ 0 h 104"/>
                <a:gd name="T2" fmla="*/ 0 w 32"/>
                <a:gd name="T3" fmla="*/ 4 h 104"/>
                <a:gd name="T4" fmla="*/ 0 w 32"/>
                <a:gd name="T5" fmla="*/ 100 h 104"/>
                <a:gd name="T6" fmla="*/ 4 w 32"/>
                <a:gd name="T7" fmla="*/ 104 h 104"/>
                <a:gd name="T8" fmla="*/ 28 w 32"/>
                <a:gd name="T9" fmla="*/ 104 h 104"/>
                <a:gd name="T10" fmla="*/ 32 w 32"/>
                <a:gd name="T11" fmla="*/ 100 h 104"/>
                <a:gd name="T12" fmla="*/ 32 w 32"/>
                <a:gd name="T13" fmla="*/ 4 h 104"/>
                <a:gd name="T14" fmla="*/ 28 w 32"/>
                <a:gd name="T15" fmla="*/ 0 h 104"/>
                <a:gd name="T16" fmla="*/ 4 w 32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104">
                  <a:moveTo>
                    <a:pt x="4" y="0"/>
                  </a:moveTo>
                  <a:cubicBezTo>
                    <a:pt x="1" y="0"/>
                    <a:pt x="0" y="2"/>
                    <a:pt x="0" y="4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2"/>
                    <a:pt x="1" y="104"/>
                    <a:pt x="4" y="104"/>
                  </a:cubicBezTo>
                  <a:cubicBezTo>
                    <a:pt x="28" y="104"/>
                    <a:pt x="28" y="104"/>
                    <a:pt x="28" y="104"/>
                  </a:cubicBezTo>
                  <a:cubicBezTo>
                    <a:pt x="30" y="104"/>
                    <a:pt x="32" y="102"/>
                    <a:pt x="32" y="100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2"/>
                    <a:pt x="30" y="0"/>
                    <a:pt x="28" y="0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1DC31C8E-F580-429D-A164-7DE3A74CA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6" y="2018"/>
              <a:ext cx="76" cy="148"/>
            </a:xfrm>
            <a:custGeom>
              <a:avLst/>
              <a:gdLst>
                <a:gd name="T0" fmla="*/ 4 w 32"/>
                <a:gd name="T1" fmla="*/ 0 h 62"/>
                <a:gd name="T2" fmla="*/ 0 w 32"/>
                <a:gd name="T3" fmla="*/ 4 h 62"/>
                <a:gd name="T4" fmla="*/ 0 w 32"/>
                <a:gd name="T5" fmla="*/ 58 h 62"/>
                <a:gd name="T6" fmla="*/ 4 w 32"/>
                <a:gd name="T7" fmla="*/ 62 h 62"/>
                <a:gd name="T8" fmla="*/ 28 w 32"/>
                <a:gd name="T9" fmla="*/ 62 h 62"/>
                <a:gd name="T10" fmla="*/ 32 w 32"/>
                <a:gd name="T11" fmla="*/ 58 h 62"/>
                <a:gd name="T12" fmla="*/ 32 w 32"/>
                <a:gd name="T13" fmla="*/ 4 h 62"/>
                <a:gd name="T14" fmla="*/ 28 w 32"/>
                <a:gd name="T15" fmla="*/ 0 h 62"/>
                <a:gd name="T16" fmla="*/ 4 w 32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62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0"/>
                    <a:pt x="2" y="62"/>
                    <a:pt x="4" y="62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30" y="62"/>
                    <a:pt x="32" y="60"/>
                    <a:pt x="32" y="58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2"/>
                    <a:pt x="30" y="0"/>
                    <a:pt x="28" y="0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07458B92-BCD2-4EC7-9792-BE759D078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8" y="1946"/>
              <a:ext cx="76" cy="220"/>
            </a:xfrm>
            <a:custGeom>
              <a:avLst/>
              <a:gdLst>
                <a:gd name="T0" fmla="*/ 4 w 32"/>
                <a:gd name="T1" fmla="*/ 0 h 92"/>
                <a:gd name="T2" fmla="*/ 0 w 32"/>
                <a:gd name="T3" fmla="*/ 4 h 92"/>
                <a:gd name="T4" fmla="*/ 0 w 32"/>
                <a:gd name="T5" fmla="*/ 88 h 92"/>
                <a:gd name="T6" fmla="*/ 4 w 32"/>
                <a:gd name="T7" fmla="*/ 92 h 92"/>
                <a:gd name="T8" fmla="*/ 28 w 32"/>
                <a:gd name="T9" fmla="*/ 92 h 92"/>
                <a:gd name="T10" fmla="*/ 32 w 32"/>
                <a:gd name="T11" fmla="*/ 88 h 92"/>
                <a:gd name="T12" fmla="*/ 32 w 32"/>
                <a:gd name="T13" fmla="*/ 4 h 92"/>
                <a:gd name="T14" fmla="*/ 28 w 32"/>
                <a:gd name="T15" fmla="*/ 0 h 92"/>
                <a:gd name="T16" fmla="*/ 4 w 32"/>
                <a:gd name="T1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92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90"/>
                    <a:pt x="2" y="92"/>
                    <a:pt x="4" y="92"/>
                  </a:cubicBezTo>
                  <a:cubicBezTo>
                    <a:pt x="28" y="92"/>
                    <a:pt x="28" y="92"/>
                    <a:pt x="28" y="92"/>
                  </a:cubicBezTo>
                  <a:cubicBezTo>
                    <a:pt x="30" y="92"/>
                    <a:pt x="32" y="90"/>
                    <a:pt x="32" y="88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2"/>
                    <a:pt x="30" y="0"/>
                    <a:pt x="28" y="0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42D1E3EE-528B-47FF-9DB9-C6DACA13C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9" y="1837"/>
              <a:ext cx="77" cy="329"/>
            </a:xfrm>
            <a:custGeom>
              <a:avLst/>
              <a:gdLst>
                <a:gd name="T0" fmla="*/ 4 w 32"/>
                <a:gd name="T1" fmla="*/ 138 h 138"/>
                <a:gd name="T2" fmla="*/ 28 w 32"/>
                <a:gd name="T3" fmla="*/ 138 h 138"/>
                <a:gd name="T4" fmla="*/ 32 w 32"/>
                <a:gd name="T5" fmla="*/ 134 h 138"/>
                <a:gd name="T6" fmla="*/ 32 w 32"/>
                <a:gd name="T7" fmla="*/ 4 h 138"/>
                <a:gd name="T8" fmla="*/ 28 w 32"/>
                <a:gd name="T9" fmla="*/ 0 h 138"/>
                <a:gd name="T10" fmla="*/ 4 w 32"/>
                <a:gd name="T11" fmla="*/ 0 h 138"/>
                <a:gd name="T12" fmla="*/ 0 w 32"/>
                <a:gd name="T13" fmla="*/ 4 h 138"/>
                <a:gd name="T14" fmla="*/ 0 w 32"/>
                <a:gd name="T15" fmla="*/ 134 h 138"/>
                <a:gd name="T16" fmla="*/ 4 w 32"/>
                <a:gd name="T1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138">
                  <a:moveTo>
                    <a:pt x="4" y="138"/>
                  </a:moveTo>
                  <a:cubicBezTo>
                    <a:pt x="28" y="138"/>
                    <a:pt x="28" y="138"/>
                    <a:pt x="28" y="138"/>
                  </a:cubicBezTo>
                  <a:cubicBezTo>
                    <a:pt x="30" y="138"/>
                    <a:pt x="32" y="136"/>
                    <a:pt x="32" y="13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2"/>
                    <a:pt x="30" y="0"/>
                    <a:pt x="2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6"/>
                    <a:pt x="1" y="138"/>
                    <a:pt x="4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23" name="Group 12">
            <a:extLst>
              <a:ext uri="{FF2B5EF4-FFF2-40B4-BE49-F238E27FC236}">
                <a16:creationId xmlns:a16="http://schemas.microsoft.com/office/drawing/2014/main" id="{B269C18F-C50A-490D-A8C2-D2486FCC1E6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599412" y="2478071"/>
            <a:ext cx="710448" cy="848088"/>
            <a:chOff x="3587" y="1856"/>
            <a:chExt cx="511" cy="610"/>
          </a:xfrm>
          <a:solidFill>
            <a:schemeClr val="bg1">
              <a:lumMod val="85000"/>
            </a:schemeClr>
          </a:solidFill>
        </p:grpSpPr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9BFE3B73-C304-459D-A0E4-C02E091701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15" y="1856"/>
              <a:ext cx="262" cy="533"/>
            </a:xfrm>
            <a:custGeom>
              <a:avLst/>
              <a:gdLst>
                <a:gd name="T0" fmla="*/ 42 w 109"/>
                <a:gd name="T1" fmla="*/ 212 h 222"/>
                <a:gd name="T2" fmla="*/ 32 w 109"/>
                <a:gd name="T3" fmla="*/ 215 h 222"/>
                <a:gd name="T4" fmla="*/ 9 w 109"/>
                <a:gd name="T5" fmla="*/ 175 h 222"/>
                <a:gd name="T6" fmla="*/ 0 w 109"/>
                <a:gd name="T7" fmla="*/ 170 h 222"/>
                <a:gd name="T8" fmla="*/ 5 w 109"/>
                <a:gd name="T9" fmla="*/ 222 h 222"/>
                <a:gd name="T10" fmla="*/ 42 w 109"/>
                <a:gd name="T11" fmla="*/ 218 h 222"/>
                <a:gd name="T12" fmla="*/ 5 w 109"/>
                <a:gd name="T13" fmla="*/ 0 h 222"/>
                <a:gd name="T14" fmla="*/ 0 w 109"/>
                <a:gd name="T15" fmla="*/ 50 h 222"/>
                <a:gd name="T16" fmla="*/ 10 w 109"/>
                <a:gd name="T17" fmla="*/ 10 h 222"/>
                <a:gd name="T18" fmla="*/ 99 w 109"/>
                <a:gd name="T19" fmla="*/ 137 h 222"/>
                <a:gd name="T20" fmla="*/ 99 w 109"/>
                <a:gd name="T21" fmla="*/ 158 h 222"/>
                <a:gd name="T22" fmla="*/ 100 w 109"/>
                <a:gd name="T23" fmla="*/ 169 h 222"/>
                <a:gd name="T24" fmla="*/ 106 w 109"/>
                <a:gd name="T25" fmla="*/ 166 h 222"/>
                <a:gd name="T26" fmla="*/ 108 w 109"/>
                <a:gd name="T27" fmla="*/ 174 h 222"/>
                <a:gd name="T28" fmla="*/ 102 w 109"/>
                <a:gd name="T29" fmla="*/ 183 h 222"/>
                <a:gd name="T30" fmla="*/ 99 w 109"/>
                <a:gd name="T31" fmla="*/ 195 h 222"/>
                <a:gd name="T32" fmla="*/ 108 w 109"/>
                <a:gd name="T33" fmla="*/ 192 h 222"/>
                <a:gd name="T34" fmla="*/ 99 w 109"/>
                <a:gd name="T35" fmla="*/ 212 h 222"/>
                <a:gd name="T36" fmla="*/ 48 w 109"/>
                <a:gd name="T37" fmla="*/ 212 h 222"/>
                <a:gd name="T38" fmla="*/ 55 w 109"/>
                <a:gd name="T39" fmla="*/ 215 h 222"/>
                <a:gd name="T40" fmla="*/ 57 w 109"/>
                <a:gd name="T41" fmla="*/ 216 h 222"/>
                <a:gd name="T42" fmla="*/ 62 w 109"/>
                <a:gd name="T43" fmla="*/ 217 h 222"/>
                <a:gd name="T44" fmla="*/ 70 w 109"/>
                <a:gd name="T45" fmla="*/ 218 h 222"/>
                <a:gd name="T46" fmla="*/ 75 w 109"/>
                <a:gd name="T47" fmla="*/ 218 h 222"/>
                <a:gd name="T48" fmla="*/ 80 w 109"/>
                <a:gd name="T49" fmla="*/ 218 h 222"/>
                <a:gd name="T50" fmla="*/ 85 w 109"/>
                <a:gd name="T51" fmla="*/ 218 h 222"/>
                <a:gd name="T52" fmla="*/ 92 w 109"/>
                <a:gd name="T53" fmla="*/ 216 h 222"/>
                <a:gd name="T54" fmla="*/ 103 w 109"/>
                <a:gd name="T55" fmla="*/ 212 h 222"/>
                <a:gd name="T56" fmla="*/ 108 w 109"/>
                <a:gd name="T57" fmla="*/ 209 h 222"/>
                <a:gd name="T58" fmla="*/ 109 w 109"/>
                <a:gd name="T59" fmla="*/ 5 h 222"/>
                <a:gd name="T60" fmla="*/ 0 w 109"/>
                <a:gd name="T61" fmla="*/ 68 h 222"/>
                <a:gd name="T62" fmla="*/ 0 w 109"/>
                <a:gd name="T63" fmla="*/ 71 h 222"/>
                <a:gd name="T64" fmla="*/ 0 w 109"/>
                <a:gd name="T65" fmla="*/ 94 h 222"/>
                <a:gd name="T66" fmla="*/ 0 w 109"/>
                <a:gd name="T67" fmla="*/ 96 h 222"/>
                <a:gd name="T68" fmla="*/ 0 w 109"/>
                <a:gd name="T69" fmla="*/ 119 h 222"/>
                <a:gd name="T70" fmla="*/ 0 w 109"/>
                <a:gd name="T71" fmla="*/ 122 h 222"/>
                <a:gd name="T72" fmla="*/ 0 w 109"/>
                <a:gd name="T73" fmla="*/ 145 h 222"/>
                <a:gd name="T74" fmla="*/ 0 w 109"/>
                <a:gd name="T75" fmla="*/ 148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9" h="222">
                  <a:moveTo>
                    <a:pt x="42" y="218"/>
                  </a:moveTo>
                  <a:cubicBezTo>
                    <a:pt x="42" y="212"/>
                    <a:pt x="42" y="212"/>
                    <a:pt x="42" y="212"/>
                  </a:cubicBezTo>
                  <a:cubicBezTo>
                    <a:pt x="32" y="212"/>
                    <a:pt x="32" y="212"/>
                    <a:pt x="32" y="212"/>
                  </a:cubicBezTo>
                  <a:cubicBezTo>
                    <a:pt x="32" y="215"/>
                    <a:pt x="32" y="215"/>
                    <a:pt x="32" y="215"/>
                  </a:cubicBezTo>
                  <a:cubicBezTo>
                    <a:pt x="9" y="215"/>
                    <a:pt x="9" y="215"/>
                    <a:pt x="9" y="215"/>
                  </a:cubicBezTo>
                  <a:cubicBezTo>
                    <a:pt x="9" y="175"/>
                    <a:pt x="9" y="175"/>
                    <a:pt x="9" y="175"/>
                  </a:cubicBezTo>
                  <a:cubicBezTo>
                    <a:pt x="9" y="172"/>
                    <a:pt x="6" y="170"/>
                    <a:pt x="4" y="170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220"/>
                    <a:pt x="2" y="222"/>
                    <a:pt x="5" y="222"/>
                  </a:cubicBezTo>
                  <a:cubicBezTo>
                    <a:pt x="43" y="222"/>
                    <a:pt x="43" y="222"/>
                    <a:pt x="43" y="222"/>
                  </a:cubicBezTo>
                  <a:cubicBezTo>
                    <a:pt x="43" y="221"/>
                    <a:pt x="42" y="220"/>
                    <a:pt x="42" y="218"/>
                  </a:cubicBezTo>
                  <a:close/>
                  <a:moveTo>
                    <a:pt x="104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9" y="137"/>
                    <a:pt x="99" y="137"/>
                    <a:pt x="99" y="137"/>
                  </a:cubicBezTo>
                  <a:cubicBezTo>
                    <a:pt x="105" y="140"/>
                    <a:pt x="108" y="144"/>
                    <a:pt x="108" y="148"/>
                  </a:cubicBezTo>
                  <a:cubicBezTo>
                    <a:pt x="108" y="152"/>
                    <a:pt x="105" y="155"/>
                    <a:pt x="99" y="158"/>
                  </a:cubicBezTo>
                  <a:cubicBezTo>
                    <a:pt x="99" y="169"/>
                    <a:pt x="99" y="169"/>
                    <a:pt x="99" y="169"/>
                  </a:cubicBezTo>
                  <a:cubicBezTo>
                    <a:pt x="99" y="169"/>
                    <a:pt x="100" y="169"/>
                    <a:pt x="100" y="169"/>
                  </a:cubicBezTo>
                  <a:cubicBezTo>
                    <a:pt x="101" y="169"/>
                    <a:pt x="102" y="168"/>
                    <a:pt x="103" y="168"/>
                  </a:cubicBezTo>
                  <a:cubicBezTo>
                    <a:pt x="104" y="167"/>
                    <a:pt x="105" y="167"/>
                    <a:pt x="106" y="166"/>
                  </a:cubicBezTo>
                  <a:cubicBezTo>
                    <a:pt x="107" y="166"/>
                    <a:pt x="108" y="165"/>
                    <a:pt x="108" y="164"/>
                  </a:cubicBezTo>
                  <a:cubicBezTo>
                    <a:pt x="108" y="174"/>
                    <a:pt x="108" y="174"/>
                    <a:pt x="108" y="174"/>
                  </a:cubicBezTo>
                  <a:cubicBezTo>
                    <a:pt x="108" y="174"/>
                    <a:pt x="108" y="175"/>
                    <a:pt x="108" y="176"/>
                  </a:cubicBezTo>
                  <a:cubicBezTo>
                    <a:pt x="107" y="178"/>
                    <a:pt x="105" y="181"/>
                    <a:pt x="102" y="183"/>
                  </a:cubicBezTo>
                  <a:cubicBezTo>
                    <a:pt x="101" y="184"/>
                    <a:pt x="100" y="184"/>
                    <a:pt x="99" y="184"/>
                  </a:cubicBezTo>
                  <a:cubicBezTo>
                    <a:pt x="99" y="195"/>
                    <a:pt x="99" y="195"/>
                    <a:pt x="99" y="195"/>
                  </a:cubicBezTo>
                  <a:cubicBezTo>
                    <a:pt x="103" y="194"/>
                    <a:pt x="106" y="193"/>
                    <a:pt x="108" y="191"/>
                  </a:cubicBezTo>
                  <a:cubicBezTo>
                    <a:pt x="108" y="191"/>
                    <a:pt x="108" y="192"/>
                    <a:pt x="108" y="192"/>
                  </a:cubicBezTo>
                  <a:cubicBezTo>
                    <a:pt x="108" y="196"/>
                    <a:pt x="105" y="200"/>
                    <a:pt x="99" y="203"/>
                  </a:cubicBezTo>
                  <a:cubicBezTo>
                    <a:pt x="99" y="212"/>
                    <a:pt x="99" y="212"/>
                    <a:pt x="99" y="212"/>
                  </a:cubicBezTo>
                  <a:cubicBezTo>
                    <a:pt x="47" y="212"/>
                    <a:pt x="47" y="212"/>
                    <a:pt x="47" y="212"/>
                  </a:cubicBezTo>
                  <a:cubicBezTo>
                    <a:pt x="48" y="212"/>
                    <a:pt x="48" y="212"/>
                    <a:pt x="48" y="212"/>
                  </a:cubicBezTo>
                  <a:cubicBezTo>
                    <a:pt x="49" y="213"/>
                    <a:pt x="50" y="213"/>
                    <a:pt x="51" y="214"/>
                  </a:cubicBezTo>
                  <a:cubicBezTo>
                    <a:pt x="52" y="214"/>
                    <a:pt x="54" y="215"/>
                    <a:pt x="55" y="215"/>
                  </a:cubicBezTo>
                  <a:cubicBezTo>
                    <a:pt x="55" y="215"/>
                    <a:pt x="55" y="215"/>
                    <a:pt x="56" y="215"/>
                  </a:cubicBezTo>
                  <a:cubicBezTo>
                    <a:pt x="56" y="216"/>
                    <a:pt x="57" y="216"/>
                    <a:pt x="57" y="216"/>
                  </a:cubicBezTo>
                  <a:cubicBezTo>
                    <a:pt x="58" y="216"/>
                    <a:pt x="58" y="216"/>
                    <a:pt x="59" y="216"/>
                  </a:cubicBezTo>
                  <a:cubicBezTo>
                    <a:pt x="60" y="216"/>
                    <a:pt x="61" y="217"/>
                    <a:pt x="62" y="217"/>
                  </a:cubicBezTo>
                  <a:cubicBezTo>
                    <a:pt x="64" y="217"/>
                    <a:pt x="65" y="218"/>
                    <a:pt x="67" y="218"/>
                  </a:cubicBezTo>
                  <a:cubicBezTo>
                    <a:pt x="68" y="218"/>
                    <a:pt x="69" y="218"/>
                    <a:pt x="70" y="218"/>
                  </a:cubicBezTo>
                  <a:cubicBezTo>
                    <a:pt x="71" y="218"/>
                    <a:pt x="71" y="218"/>
                    <a:pt x="72" y="218"/>
                  </a:cubicBezTo>
                  <a:cubicBezTo>
                    <a:pt x="73" y="218"/>
                    <a:pt x="74" y="218"/>
                    <a:pt x="75" y="218"/>
                  </a:cubicBezTo>
                  <a:cubicBezTo>
                    <a:pt x="77" y="218"/>
                    <a:pt x="78" y="218"/>
                    <a:pt x="79" y="218"/>
                  </a:cubicBezTo>
                  <a:cubicBezTo>
                    <a:pt x="80" y="218"/>
                    <a:pt x="80" y="218"/>
                    <a:pt x="80" y="218"/>
                  </a:cubicBezTo>
                  <a:cubicBezTo>
                    <a:pt x="81" y="218"/>
                    <a:pt x="83" y="218"/>
                    <a:pt x="84" y="218"/>
                  </a:cubicBezTo>
                  <a:cubicBezTo>
                    <a:pt x="84" y="218"/>
                    <a:pt x="85" y="218"/>
                    <a:pt x="85" y="218"/>
                  </a:cubicBezTo>
                  <a:cubicBezTo>
                    <a:pt x="86" y="217"/>
                    <a:pt x="87" y="217"/>
                    <a:pt x="88" y="217"/>
                  </a:cubicBezTo>
                  <a:cubicBezTo>
                    <a:pt x="90" y="217"/>
                    <a:pt x="91" y="216"/>
                    <a:pt x="92" y="216"/>
                  </a:cubicBezTo>
                  <a:cubicBezTo>
                    <a:pt x="95" y="216"/>
                    <a:pt x="97" y="215"/>
                    <a:pt x="100" y="214"/>
                  </a:cubicBezTo>
                  <a:cubicBezTo>
                    <a:pt x="101" y="213"/>
                    <a:pt x="102" y="213"/>
                    <a:pt x="103" y="212"/>
                  </a:cubicBezTo>
                  <a:cubicBezTo>
                    <a:pt x="104" y="212"/>
                    <a:pt x="105" y="211"/>
                    <a:pt x="106" y="211"/>
                  </a:cubicBezTo>
                  <a:cubicBezTo>
                    <a:pt x="107" y="210"/>
                    <a:pt x="108" y="210"/>
                    <a:pt x="108" y="209"/>
                  </a:cubicBezTo>
                  <a:cubicBezTo>
                    <a:pt x="109" y="209"/>
                    <a:pt x="109" y="209"/>
                    <a:pt x="109" y="208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2"/>
                    <a:pt x="107" y="0"/>
                    <a:pt x="104" y="0"/>
                  </a:cubicBezTo>
                  <a:close/>
                  <a:moveTo>
                    <a:pt x="0" y="68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2"/>
                    <a:pt x="0" y="71"/>
                  </a:cubicBezTo>
                  <a:cubicBezTo>
                    <a:pt x="0" y="70"/>
                    <a:pt x="0" y="69"/>
                    <a:pt x="0" y="68"/>
                  </a:cubicBezTo>
                  <a:close/>
                  <a:moveTo>
                    <a:pt x="0" y="94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0" y="98"/>
                    <a:pt x="0" y="97"/>
                    <a:pt x="0" y="96"/>
                  </a:cubicBezTo>
                  <a:cubicBezTo>
                    <a:pt x="0" y="95"/>
                    <a:pt x="0" y="94"/>
                    <a:pt x="0" y="94"/>
                  </a:cubicBezTo>
                  <a:close/>
                  <a:moveTo>
                    <a:pt x="0" y="119"/>
                  </a:moveTo>
                  <a:cubicBezTo>
                    <a:pt x="0" y="125"/>
                    <a:pt x="0" y="125"/>
                    <a:pt x="0" y="125"/>
                  </a:cubicBezTo>
                  <a:cubicBezTo>
                    <a:pt x="0" y="124"/>
                    <a:pt x="0" y="123"/>
                    <a:pt x="0" y="122"/>
                  </a:cubicBezTo>
                  <a:cubicBezTo>
                    <a:pt x="0" y="121"/>
                    <a:pt x="0" y="120"/>
                    <a:pt x="0" y="119"/>
                  </a:cubicBezTo>
                  <a:close/>
                  <a:moveTo>
                    <a:pt x="0" y="145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0" y="149"/>
                    <a:pt x="0" y="148"/>
                  </a:cubicBezTo>
                  <a:cubicBezTo>
                    <a:pt x="0" y="147"/>
                    <a:pt x="0" y="146"/>
                    <a:pt x="0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67EFA8DD-8522-4DA0-97C9-B6E1D60B1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5" y="2288"/>
              <a:ext cx="24" cy="41"/>
            </a:xfrm>
            <a:custGeom>
              <a:avLst/>
              <a:gdLst>
                <a:gd name="T0" fmla="*/ 10 w 10"/>
                <a:gd name="T1" fmla="*/ 6 h 17"/>
                <a:gd name="T2" fmla="*/ 10 w 10"/>
                <a:gd name="T3" fmla="*/ 17 h 17"/>
                <a:gd name="T4" fmla="*/ 0 w 10"/>
                <a:gd name="T5" fmla="*/ 13 h 17"/>
                <a:gd name="T6" fmla="*/ 0 w 10"/>
                <a:gd name="T7" fmla="*/ 0 h 17"/>
                <a:gd name="T8" fmla="*/ 3 w 10"/>
                <a:gd name="T9" fmla="*/ 3 h 17"/>
                <a:gd name="T10" fmla="*/ 10 w 10"/>
                <a:gd name="T11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7">
                  <a:moveTo>
                    <a:pt x="10" y="6"/>
                  </a:moveTo>
                  <a:cubicBezTo>
                    <a:pt x="10" y="17"/>
                    <a:pt x="10" y="17"/>
                    <a:pt x="10" y="17"/>
                  </a:cubicBezTo>
                  <a:cubicBezTo>
                    <a:pt x="6" y="16"/>
                    <a:pt x="3" y="14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2" y="2"/>
                    <a:pt x="3" y="3"/>
                  </a:cubicBezTo>
                  <a:lnTo>
                    <a:pt x="1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2857E85F-1A6F-4D8B-B5FD-8D9DDAF94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" y="2116"/>
              <a:ext cx="293" cy="280"/>
            </a:xfrm>
            <a:custGeom>
              <a:avLst/>
              <a:gdLst>
                <a:gd name="T0" fmla="*/ 122 w 122"/>
                <a:gd name="T1" fmla="*/ 117 h 117"/>
                <a:gd name="T2" fmla="*/ 80 w 122"/>
                <a:gd name="T3" fmla="*/ 117 h 117"/>
                <a:gd name="T4" fmla="*/ 75 w 122"/>
                <a:gd name="T5" fmla="*/ 112 h 117"/>
                <a:gd name="T6" fmla="*/ 75 w 122"/>
                <a:gd name="T7" fmla="*/ 72 h 117"/>
                <a:gd name="T8" fmla="*/ 57 w 122"/>
                <a:gd name="T9" fmla="*/ 72 h 117"/>
                <a:gd name="T10" fmla="*/ 57 w 122"/>
                <a:gd name="T11" fmla="*/ 112 h 117"/>
                <a:gd name="T12" fmla="*/ 52 w 122"/>
                <a:gd name="T13" fmla="*/ 117 h 117"/>
                <a:gd name="T14" fmla="*/ 5 w 122"/>
                <a:gd name="T15" fmla="*/ 117 h 117"/>
                <a:gd name="T16" fmla="*/ 0 w 122"/>
                <a:gd name="T17" fmla="*/ 112 h 117"/>
                <a:gd name="T18" fmla="*/ 0 w 122"/>
                <a:gd name="T19" fmla="*/ 5 h 117"/>
                <a:gd name="T20" fmla="*/ 5 w 122"/>
                <a:gd name="T21" fmla="*/ 0 h 117"/>
                <a:gd name="T22" fmla="*/ 10 w 122"/>
                <a:gd name="T23" fmla="*/ 5 h 117"/>
                <a:gd name="T24" fmla="*/ 10 w 122"/>
                <a:gd name="T25" fmla="*/ 107 h 117"/>
                <a:gd name="T26" fmla="*/ 47 w 122"/>
                <a:gd name="T27" fmla="*/ 107 h 117"/>
                <a:gd name="T28" fmla="*/ 47 w 122"/>
                <a:gd name="T29" fmla="*/ 67 h 117"/>
                <a:gd name="T30" fmla="*/ 52 w 122"/>
                <a:gd name="T31" fmla="*/ 62 h 117"/>
                <a:gd name="T32" fmla="*/ 80 w 122"/>
                <a:gd name="T33" fmla="*/ 62 h 117"/>
                <a:gd name="T34" fmla="*/ 85 w 122"/>
                <a:gd name="T35" fmla="*/ 67 h 117"/>
                <a:gd name="T36" fmla="*/ 85 w 122"/>
                <a:gd name="T37" fmla="*/ 107 h 117"/>
                <a:gd name="T38" fmla="*/ 118 w 122"/>
                <a:gd name="T39" fmla="*/ 107 h 117"/>
                <a:gd name="T40" fmla="*/ 118 w 122"/>
                <a:gd name="T41" fmla="*/ 110 h 117"/>
                <a:gd name="T42" fmla="*/ 119 w 122"/>
                <a:gd name="T43" fmla="*/ 114 h 117"/>
                <a:gd name="T44" fmla="*/ 122 w 122"/>
                <a:gd name="T45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2" h="117">
                  <a:moveTo>
                    <a:pt x="122" y="117"/>
                  </a:moveTo>
                  <a:cubicBezTo>
                    <a:pt x="80" y="117"/>
                    <a:pt x="80" y="117"/>
                    <a:pt x="80" y="117"/>
                  </a:cubicBezTo>
                  <a:cubicBezTo>
                    <a:pt x="77" y="117"/>
                    <a:pt x="75" y="115"/>
                    <a:pt x="75" y="11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57" y="112"/>
                    <a:pt x="57" y="112"/>
                    <a:pt x="57" y="112"/>
                  </a:cubicBezTo>
                  <a:cubicBezTo>
                    <a:pt x="57" y="115"/>
                    <a:pt x="55" y="117"/>
                    <a:pt x="52" y="117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2" y="117"/>
                    <a:pt x="0" y="115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107"/>
                    <a:pt x="10" y="107"/>
                    <a:pt x="10" y="107"/>
                  </a:cubicBezTo>
                  <a:cubicBezTo>
                    <a:pt x="47" y="107"/>
                    <a:pt x="47" y="107"/>
                    <a:pt x="47" y="107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7" y="64"/>
                    <a:pt x="49" y="62"/>
                    <a:pt x="52" y="62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82" y="62"/>
                    <a:pt x="85" y="64"/>
                    <a:pt x="85" y="67"/>
                  </a:cubicBezTo>
                  <a:cubicBezTo>
                    <a:pt x="85" y="107"/>
                    <a:pt x="85" y="107"/>
                    <a:pt x="85" y="107"/>
                  </a:cubicBezTo>
                  <a:cubicBezTo>
                    <a:pt x="118" y="107"/>
                    <a:pt x="118" y="107"/>
                    <a:pt x="118" y="107"/>
                  </a:cubicBezTo>
                  <a:cubicBezTo>
                    <a:pt x="118" y="110"/>
                    <a:pt x="118" y="110"/>
                    <a:pt x="118" y="110"/>
                  </a:cubicBezTo>
                  <a:cubicBezTo>
                    <a:pt x="118" y="112"/>
                    <a:pt x="119" y="113"/>
                    <a:pt x="119" y="114"/>
                  </a:cubicBezTo>
                  <a:cubicBezTo>
                    <a:pt x="120" y="115"/>
                    <a:pt x="121" y="116"/>
                    <a:pt x="122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id="{3611415E-6BFD-4114-8087-1964EBD9A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5" y="2334"/>
              <a:ext cx="24" cy="38"/>
            </a:xfrm>
            <a:custGeom>
              <a:avLst/>
              <a:gdLst>
                <a:gd name="T0" fmla="*/ 10 w 10"/>
                <a:gd name="T1" fmla="*/ 6 h 16"/>
                <a:gd name="T2" fmla="*/ 10 w 10"/>
                <a:gd name="T3" fmla="*/ 16 h 16"/>
                <a:gd name="T4" fmla="*/ 9 w 10"/>
                <a:gd name="T5" fmla="*/ 16 h 16"/>
                <a:gd name="T6" fmla="*/ 5 w 10"/>
                <a:gd name="T7" fmla="*/ 15 h 16"/>
                <a:gd name="T8" fmla="*/ 2 w 10"/>
                <a:gd name="T9" fmla="*/ 13 h 16"/>
                <a:gd name="T10" fmla="*/ 1 w 10"/>
                <a:gd name="T11" fmla="*/ 13 h 16"/>
                <a:gd name="T12" fmla="*/ 0 w 10"/>
                <a:gd name="T13" fmla="*/ 0 h 16"/>
                <a:gd name="T14" fmla="*/ 10 w 10"/>
                <a:gd name="T15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6">
                  <a:moveTo>
                    <a:pt x="10" y="6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8" y="16"/>
                    <a:pt x="6" y="15"/>
                    <a:pt x="5" y="15"/>
                  </a:cubicBezTo>
                  <a:cubicBezTo>
                    <a:pt x="4" y="14"/>
                    <a:pt x="3" y="14"/>
                    <a:pt x="2" y="13"/>
                  </a:cubicBezTo>
                  <a:cubicBezTo>
                    <a:pt x="2" y="13"/>
                    <a:pt x="2" y="13"/>
                    <a:pt x="1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2"/>
                    <a:pt x="5" y="4"/>
                    <a:pt x="1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48119F36-C466-420B-8DCD-22D80ACAAB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" y="1952"/>
              <a:ext cx="317" cy="243"/>
            </a:xfrm>
            <a:custGeom>
              <a:avLst/>
              <a:gdLst>
                <a:gd name="T0" fmla="*/ 132 w 132"/>
                <a:gd name="T1" fmla="*/ 5 h 101"/>
                <a:gd name="T2" fmla="*/ 132 w 132"/>
                <a:gd name="T3" fmla="*/ 95 h 101"/>
                <a:gd name="T4" fmla="*/ 122 w 132"/>
                <a:gd name="T5" fmla="*/ 101 h 101"/>
                <a:gd name="T6" fmla="*/ 122 w 132"/>
                <a:gd name="T7" fmla="*/ 10 h 101"/>
                <a:gd name="T8" fmla="*/ 10 w 132"/>
                <a:gd name="T9" fmla="*/ 10 h 101"/>
                <a:gd name="T10" fmla="*/ 10 w 132"/>
                <a:gd name="T11" fmla="*/ 49 h 101"/>
                <a:gd name="T12" fmla="*/ 5 w 132"/>
                <a:gd name="T13" fmla="*/ 54 h 101"/>
                <a:gd name="T14" fmla="*/ 0 w 132"/>
                <a:gd name="T15" fmla="*/ 49 h 101"/>
                <a:gd name="T16" fmla="*/ 0 w 132"/>
                <a:gd name="T17" fmla="*/ 5 h 101"/>
                <a:gd name="T18" fmla="*/ 5 w 132"/>
                <a:gd name="T19" fmla="*/ 0 h 101"/>
                <a:gd name="T20" fmla="*/ 127 w 132"/>
                <a:gd name="T21" fmla="*/ 0 h 101"/>
                <a:gd name="T22" fmla="*/ 132 w 132"/>
                <a:gd name="T23" fmla="*/ 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2" h="101">
                  <a:moveTo>
                    <a:pt x="132" y="5"/>
                  </a:moveTo>
                  <a:cubicBezTo>
                    <a:pt x="132" y="95"/>
                    <a:pt x="132" y="95"/>
                    <a:pt x="132" y="95"/>
                  </a:cubicBezTo>
                  <a:cubicBezTo>
                    <a:pt x="127" y="97"/>
                    <a:pt x="124" y="99"/>
                    <a:pt x="122" y="101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52"/>
                    <a:pt x="8" y="54"/>
                    <a:pt x="5" y="54"/>
                  </a:cubicBezTo>
                  <a:cubicBezTo>
                    <a:pt x="2" y="54"/>
                    <a:pt x="0" y="52"/>
                    <a:pt x="0" y="4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30" y="0"/>
                    <a:pt x="132" y="2"/>
                    <a:pt x="13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2D5DE268-793E-4707-92C3-EA16EF638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5" y="2226"/>
              <a:ext cx="24" cy="41"/>
            </a:xfrm>
            <a:custGeom>
              <a:avLst/>
              <a:gdLst>
                <a:gd name="T0" fmla="*/ 10 w 10"/>
                <a:gd name="T1" fmla="*/ 6 h 17"/>
                <a:gd name="T2" fmla="*/ 10 w 10"/>
                <a:gd name="T3" fmla="*/ 17 h 17"/>
                <a:gd name="T4" fmla="*/ 10 w 10"/>
                <a:gd name="T5" fmla="*/ 17 h 17"/>
                <a:gd name="T6" fmla="*/ 9 w 10"/>
                <a:gd name="T7" fmla="*/ 17 h 17"/>
                <a:gd name="T8" fmla="*/ 9 w 10"/>
                <a:gd name="T9" fmla="*/ 16 h 17"/>
                <a:gd name="T10" fmla="*/ 8 w 10"/>
                <a:gd name="T11" fmla="*/ 16 h 17"/>
                <a:gd name="T12" fmla="*/ 8 w 10"/>
                <a:gd name="T13" fmla="*/ 16 h 17"/>
                <a:gd name="T14" fmla="*/ 6 w 10"/>
                <a:gd name="T15" fmla="*/ 15 h 17"/>
                <a:gd name="T16" fmla="*/ 2 w 10"/>
                <a:gd name="T17" fmla="*/ 14 h 17"/>
                <a:gd name="T18" fmla="*/ 0 w 10"/>
                <a:gd name="T19" fmla="*/ 13 h 17"/>
                <a:gd name="T20" fmla="*/ 0 w 10"/>
                <a:gd name="T21" fmla="*/ 0 h 17"/>
                <a:gd name="T22" fmla="*/ 10 w 10"/>
                <a:gd name="T23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17">
                  <a:moveTo>
                    <a:pt x="10" y="6"/>
                  </a:move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6"/>
                    <a:pt x="9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6"/>
                    <a:pt x="6" y="16"/>
                    <a:pt x="6" y="15"/>
                  </a:cubicBezTo>
                  <a:cubicBezTo>
                    <a:pt x="4" y="15"/>
                    <a:pt x="3" y="14"/>
                    <a:pt x="2" y="14"/>
                  </a:cubicBezTo>
                  <a:cubicBezTo>
                    <a:pt x="1" y="13"/>
                    <a:pt x="0" y="13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5" y="5"/>
                    <a:pt x="1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2F0D83B0-CB27-4F7D-929F-DA0EB6B182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45" y="2264"/>
              <a:ext cx="91" cy="132"/>
            </a:xfrm>
            <a:custGeom>
              <a:avLst/>
              <a:gdLst>
                <a:gd name="T0" fmla="*/ 33 w 38"/>
                <a:gd name="T1" fmla="*/ 0 h 55"/>
                <a:gd name="T2" fmla="*/ 5 w 38"/>
                <a:gd name="T3" fmla="*/ 0 h 55"/>
                <a:gd name="T4" fmla="*/ 0 w 38"/>
                <a:gd name="T5" fmla="*/ 5 h 55"/>
                <a:gd name="T6" fmla="*/ 0 w 38"/>
                <a:gd name="T7" fmla="*/ 50 h 55"/>
                <a:gd name="T8" fmla="*/ 5 w 38"/>
                <a:gd name="T9" fmla="*/ 55 h 55"/>
                <a:gd name="T10" fmla="*/ 33 w 38"/>
                <a:gd name="T11" fmla="*/ 55 h 55"/>
                <a:gd name="T12" fmla="*/ 37 w 38"/>
                <a:gd name="T13" fmla="*/ 52 h 55"/>
                <a:gd name="T14" fmla="*/ 38 w 38"/>
                <a:gd name="T15" fmla="*/ 50 h 55"/>
                <a:gd name="T16" fmla="*/ 38 w 38"/>
                <a:gd name="T17" fmla="*/ 5 h 55"/>
                <a:gd name="T18" fmla="*/ 33 w 38"/>
                <a:gd name="T19" fmla="*/ 0 h 55"/>
                <a:gd name="T20" fmla="*/ 10 w 38"/>
                <a:gd name="T21" fmla="*/ 10 h 55"/>
                <a:gd name="T22" fmla="*/ 28 w 38"/>
                <a:gd name="T23" fmla="*/ 10 h 55"/>
                <a:gd name="T24" fmla="*/ 28 w 38"/>
                <a:gd name="T25" fmla="*/ 45 h 55"/>
                <a:gd name="T26" fmla="*/ 10 w 38"/>
                <a:gd name="T27" fmla="*/ 45 h 55"/>
                <a:gd name="T28" fmla="*/ 10 w 38"/>
                <a:gd name="T29" fmla="*/ 1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55">
                  <a:moveTo>
                    <a:pt x="3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3"/>
                    <a:pt x="2" y="55"/>
                    <a:pt x="5" y="55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5" y="55"/>
                    <a:pt x="37" y="54"/>
                    <a:pt x="37" y="52"/>
                  </a:cubicBezTo>
                  <a:cubicBezTo>
                    <a:pt x="37" y="52"/>
                    <a:pt x="38" y="51"/>
                    <a:pt x="38" y="5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2"/>
                    <a:pt x="35" y="0"/>
                    <a:pt x="33" y="0"/>
                  </a:cubicBezTo>
                  <a:close/>
                  <a:moveTo>
                    <a:pt x="10" y="1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10" y="45"/>
                    <a:pt x="10" y="45"/>
                    <a:pt x="10" y="45"/>
                  </a:cubicBezTo>
                  <a:lnTo>
                    <a:pt x="1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id="{7AD0FE06-35BB-4A5F-8EB6-74EEC382B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7" y="2015"/>
              <a:ext cx="51" cy="24"/>
            </a:xfrm>
            <a:custGeom>
              <a:avLst/>
              <a:gdLst>
                <a:gd name="T0" fmla="*/ 16 w 21"/>
                <a:gd name="T1" fmla="*/ 10 h 10"/>
                <a:gd name="T2" fmla="*/ 5 w 21"/>
                <a:gd name="T3" fmla="*/ 10 h 10"/>
                <a:gd name="T4" fmla="*/ 0 w 21"/>
                <a:gd name="T5" fmla="*/ 5 h 10"/>
                <a:gd name="T6" fmla="*/ 5 w 21"/>
                <a:gd name="T7" fmla="*/ 0 h 10"/>
                <a:gd name="T8" fmla="*/ 16 w 21"/>
                <a:gd name="T9" fmla="*/ 0 h 10"/>
                <a:gd name="T10" fmla="*/ 21 w 21"/>
                <a:gd name="T11" fmla="*/ 5 h 10"/>
                <a:gd name="T12" fmla="*/ 16 w 2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0">
                  <a:moveTo>
                    <a:pt x="16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9" y="0"/>
                    <a:pt x="21" y="2"/>
                    <a:pt x="21" y="5"/>
                  </a:cubicBezTo>
                  <a:cubicBezTo>
                    <a:pt x="21" y="7"/>
                    <a:pt x="19" y="10"/>
                    <a:pt x="1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21">
              <a:extLst>
                <a:ext uri="{FF2B5EF4-FFF2-40B4-BE49-F238E27FC236}">
                  <a16:creationId xmlns:a16="http://schemas.microsoft.com/office/drawing/2014/main" id="{441BEBEF-294D-441A-9917-1B6CAD176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7" y="2075"/>
              <a:ext cx="51" cy="24"/>
            </a:xfrm>
            <a:custGeom>
              <a:avLst/>
              <a:gdLst>
                <a:gd name="T0" fmla="*/ 16 w 21"/>
                <a:gd name="T1" fmla="*/ 10 h 10"/>
                <a:gd name="T2" fmla="*/ 5 w 21"/>
                <a:gd name="T3" fmla="*/ 10 h 10"/>
                <a:gd name="T4" fmla="*/ 0 w 21"/>
                <a:gd name="T5" fmla="*/ 5 h 10"/>
                <a:gd name="T6" fmla="*/ 5 w 21"/>
                <a:gd name="T7" fmla="*/ 0 h 10"/>
                <a:gd name="T8" fmla="*/ 16 w 21"/>
                <a:gd name="T9" fmla="*/ 0 h 10"/>
                <a:gd name="T10" fmla="*/ 21 w 21"/>
                <a:gd name="T11" fmla="*/ 5 h 10"/>
                <a:gd name="T12" fmla="*/ 16 w 2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0">
                  <a:moveTo>
                    <a:pt x="16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9" y="0"/>
                    <a:pt x="21" y="3"/>
                    <a:pt x="21" y="5"/>
                  </a:cubicBezTo>
                  <a:cubicBezTo>
                    <a:pt x="21" y="8"/>
                    <a:pt x="19" y="10"/>
                    <a:pt x="1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22">
              <a:extLst>
                <a:ext uri="{FF2B5EF4-FFF2-40B4-BE49-F238E27FC236}">
                  <a16:creationId xmlns:a16="http://schemas.microsoft.com/office/drawing/2014/main" id="{8A9279EE-8601-49AF-8868-C7CD86EBF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7" y="2137"/>
              <a:ext cx="51" cy="24"/>
            </a:xfrm>
            <a:custGeom>
              <a:avLst/>
              <a:gdLst>
                <a:gd name="T0" fmla="*/ 16 w 21"/>
                <a:gd name="T1" fmla="*/ 10 h 10"/>
                <a:gd name="T2" fmla="*/ 5 w 21"/>
                <a:gd name="T3" fmla="*/ 10 h 10"/>
                <a:gd name="T4" fmla="*/ 0 w 21"/>
                <a:gd name="T5" fmla="*/ 5 h 10"/>
                <a:gd name="T6" fmla="*/ 5 w 21"/>
                <a:gd name="T7" fmla="*/ 0 h 10"/>
                <a:gd name="T8" fmla="*/ 16 w 21"/>
                <a:gd name="T9" fmla="*/ 0 h 10"/>
                <a:gd name="T10" fmla="*/ 21 w 21"/>
                <a:gd name="T11" fmla="*/ 5 h 10"/>
                <a:gd name="T12" fmla="*/ 16 w 2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0">
                  <a:moveTo>
                    <a:pt x="16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9" y="0"/>
                    <a:pt x="21" y="2"/>
                    <a:pt x="21" y="5"/>
                  </a:cubicBezTo>
                  <a:cubicBezTo>
                    <a:pt x="21" y="8"/>
                    <a:pt x="19" y="10"/>
                    <a:pt x="1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23">
              <a:extLst>
                <a:ext uri="{FF2B5EF4-FFF2-40B4-BE49-F238E27FC236}">
                  <a16:creationId xmlns:a16="http://schemas.microsoft.com/office/drawing/2014/main" id="{2943354D-C1B4-4F88-9C66-37B15D37A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7" y="2200"/>
              <a:ext cx="51" cy="24"/>
            </a:xfrm>
            <a:custGeom>
              <a:avLst/>
              <a:gdLst>
                <a:gd name="T0" fmla="*/ 16 w 21"/>
                <a:gd name="T1" fmla="*/ 10 h 10"/>
                <a:gd name="T2" fmla="*/ 5 w 21"/>
                <a:gd name="T3" fmla="*/ 10 h 10"/>
                <a:gd name="T4" fmla="*/ 0 w 21"/>
                <a:gd name="T5" fmla="*/ 5 h 10"/>
                <a:gd name="T6" fmla="*/ 5 w 21"/>
                <a:gd name="T7" fmla="*/ 0 h 10"/>
                <a:gd name="T8" fmla="*/ 16 w 21"/>
                <a:gd name="T9" fmla="*/ 0 h 10"/>
                <a:gd name="T10" fmla="*/ 21 w 21"/>
                <a:gd name="T11" fmla="*/ 5 h 10"/>
                <a:gd name="T12" fmla="*/ 16 w 2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0">
                  <a:moveTo>
                    <a:pt x="16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9" y="0"/>
                    <a:pt x="21" y="2"/>
                    <a:pt x="21" y="5"/>
                  </a:cubicBezTo>
                  <a:cubicBezTo>
                    <a:pt x="21" y="7"/>
                    <a:pt x="19" y="10"/>
                    <a:pt x="1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24">
              <a:extLst>
                <a:ext uri="{FF2B5EF4-FFF2-40B4-BE49-F238E27FC236}">
                  <a16:creationId xmlns:a16="http://schemas.microsoft.com/office/drawing/2014/main" id="{5BC2CB39-4417-410D-B06D-F77DEE142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4" y="2015"/>
              <a:ext cx="51" cy="24"/>
            </a:xfrm>
            <a:custGeom>
              <a:avLst/>
              <a:gdLst>
                <a:gd name="T0" fmla="*/ 21 w 21"/>
                <a:gd name="T1" fmla="*/ 5 h 10"/>
                <a:gd name="T2" fmla="*/ 21 w 21"/>
                <a:gd name="T3" fmla="*/ 7 h 10"/>
                <a:gd name="T4" fmla="*/ 16 w 21"/>
                <a:gd name="T5" fmla="*/ 10 h 10"/>
                <a:gd name="T6" fmla="*/ 5 w 21"/>
                <a:gd name="T7" fmla="*/ 10 h 10"/>
                <a:gd name="T8" fmla="*/ 0 w 21"/>
                <a:gd name="T9" fmla="*/ 5 h 10"/>
                <a:gd name="T10" fmla="*/ 5 w 21"/>
                <a:gd name="T11" fmla="*/ 0 h 10"/>
                <a:gd name="T12" fmla="*/ 16 w 21"/>
                <a:gd name="T13" fmla="*/ 0 h 10"/>
                <a:gd name="T14" fmla="*/ 21 w 21"/>
                <a:gd name="T15" fmla="*/ 2 h 10"/>
                <a:gd name="T16" fmla="*/ 21 w 21"/>
                <a:gd name="T17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">
                  <a:moveTo>
                    <a:pt x="21" y="5"/>
                  </a:moveTo>
                  <a:cubicBezTo>
                    <a:pt x="21" y="6"/>
                    <a:pt x="21" y="7"/>
                    <a:pt x="21" y="7"/>
                  </a:cubicBezTo>
                  <a:cubicBezTo>
                    <a:pt x="20" y="9"/>
                    <a:pt x="18" y="10"/>
                    <a:pt x="1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0"/>
                    <a:pt x="20" y="1"/>
                    <a:pt x="21" y="2"/>
                  </a:cubicBezTo>
                  <a:cubicBezTo>
                    <a:pt x="21" y="3"/>
                    <a:pt x="21" y="4"/>
                    <a:pt x="2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25">
              <a:extLst>
                <a:ext uri="{FF2B5EF4-FFF2-40B4-BE49-F238E27FC236}">
                  <a16:creationId xmlns:a16="http://schemas.microsoft.com/office/drawing/2014/main" id="{CB86DB98-CCE8-415E-9A31-C9BE7D60B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4" y="2075"/>
              <a:ext cx="51" cy="24"/>
            </a:xfrm>
            <a:custGeom>
              <a:avLst/>
              <a:gdLst>
                <a:gd name="T0" fmla="*/ 21 w 21"/>
                <a:gd name="T1" fmla="*/ 5 h 10"/>
                <a:gd name="T2" fmla="*/ 21 w 21"/>
                <a:gd name="T3" fmla="*/ 8 h 10"/>
                <a:gd name="T4" fmla="*/ 16 w 21"/>
                <a:gd name="T5" fmla="*/ 10 h 10"/>
                <a:gd name="T6" fmla="*/ 5 w 21"/>
                <a:gd name="T7" fmla="*/ 10 h 10"/>
                <a:gd name="T8" fmla="*/ 0 w 21"/>
                <a:gd name="T9" fmla="*/ 5 h 10"/>
                <a:gd name="T10" fmla="*/ 5 w 21"/>
                <a:gd name="T11" fmla="*/ 0 h 10"/>
                <a:gd name="T12" fmla="*/ 16 w 21"/>
                <a:gd name="T13" fmla="*/ 0 h 10"/>
                <a:gd name="T14" fmla="*/ 21 w 21"/>
                <a:gd name="T15" fmla="*/ 3 h 10"/>
                <a:gd name="T16" fmla="*/ 21 w 21"/>
                <a:gd name="T17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">
                  <a:moveTo>
                    <a:pt x="21" y="5"/>
                  </a:moveTo>
                  <a:cubicBezTo>
                    <a:pt x="21" y="6"/>
                    <a:pt x="21" y="7"/>
                    <a:pt x="21" y="8"/>
                  </a:cubicBezTo>
                  <a:cubicBezTo>
                    <a:pt x="20" y="9"/>
                    <a:pt x="18" y="10"/>
                    <a:pt x="1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0"/>
                    <a:pt x="20" y="1"/>
                    <a:pt x="21" y="3"/>
                  </a:cubicBezTo>
                  <a:cubicBezTo>
                    <a:pt x="21" y="3"/>
                    <a:pt x="21" y="4"/>
                    <a:pt x="2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26">
              <a:extLst>
                <a:ext uri="{FF2B5EF4-FFF2-40B4-BE49-F238E27FC236}">
                  <a16:creationId xmlns:a16="http://schemas.microsoft.com/office/drawing/2014/main" id="{E52493DB-7F35-42FB-A510-36017BE1B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4" y="2137"/>
              <a:ext cx="51" cy="24"/>
            </a:xfrm>
            <a:custGeom>
              <a:avLst/>
              <a:gdLst>
                <a:gd name="T0" fmla="*/ 21 w 21"/>
                <a:gd name="T1" fmla="*/ 5 h 10"/>
                <a:gd name="T2" fmla="*/ 21 w 21"/>
                <a:gd name="T3" fmla="*/ 8 h 10"/>
                <a:gd name="T4" fmla="*/ 16 w 21"/>
                <a:gd name="T5" fmla="*/ 10 h 10"/>
                <a:gd name="T6" fmla="*/ 5 w 21"/>
                <a:gd name="T7" fmla="*/ 10 h 10"/>
                <a:gd name="T8" fmla="*/ 0 w 21"/>
                <a:gd name="T9" fmla="*/ 5 h 10"/>
                <a:gd name="T10" fmla="*/ 5 w 21"/>
                <a:gd name="T11" fmla="*/ 0 h 10"/>
                <a:gd name="T12" fmla="*/ 16 w 21"/>
                <a:gd name="T13" fmla="*/ 0 h 10"/>
                <a:gd name="T14" fmla="*/ 21 w 21"/>
                <a:gd name="T15" fmla="*/ 2 h 10"/>
                <a:gd name="T16" fmla="*/ 21 w 21"/>
                <a:gd name="T17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">
                  <a:moveTo>
                    <a:pt x="21" y="5"/>
                  </a:moveTo>
                  <a:cubicBezTo>
                    <a:pt x="21" y="6"/>
                    <a:pt x="21" y="7"/>
                    <a:pt x="21" y="8"/>
                  </a:cubicBezTo>
                  <a:cubicBezTo>
                    <a:pt x="20" y="9"/>
                    <a:pt x="18" y="10"/>
                    <a:pt x="1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0"/>
                    <a:pt x="20" y="1"/>
                    <a:pt x="21" y="2"/>
                  </a:cubicBezTo>
                  <a:cubicBezTo>
                    <a:pt x="21" y="3"/>
                    <a:pt x="21" y="4"/>
                    <a:pt x="2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27">
              <a:extLst>
                <a:ext uri="{FF2B5EF4-FFF2-40B4-BE49-F238E27FC236}">
                  <a16:creationId xmlns:a16="http://schemas.microsoft.com/office/drawing/2014/main" id="{822F63E5-E36D-4980-AB4E-76AB9B0C3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4" y="2200"/>
              <a:ext cx="51" cy="24"/>
            </a:xfrm>
            <a:custGeom>
              <a:avLst/>
              <a:gdLst>
                <a:gd name="T0" fmla="*/ 21 w 21"/>
                <a:gd name="T1" fmla="*/ 5 h 10"/>
                <a:gd name="T2" fmla="*/ 21 w 21"/>
                <a:gd name="T3" fmla="*/ 7 h 10"/>
                <a:gd name="T4" fmla="*/ 16 w 21"/>
                <a:gd name="T5" fmla="*/ 10 h 10"/>
                <a:gd name="T6" fmla="*/ 5 w 21"/>
                <a:gd name="T7" fmla="*/ 10 h 10"/>
                <a:gd name="T8" fmla="*/ 0 w 21"/>
                <a:gd name="T9" fmla="*/ 5 h 10"/>
                <a:gd name="T10" fmla="*/ 5 w 21"/>
                <a:gd name="T11" fmla="*/ 0 h 10"/>
                <a:gd name="T12" fmla="*/ 16 w 21"/>
                <a:gd name="T13" fmla="*/ 0 h 10"/>
                <a:gd name="T14" fmla="*/ 21 w 21"/>
                <a:gd name="T15" fmla="*/ 2 h 10"/>
                <a:gd name="T16" fmla="*/ 21 w 21"/>
                <a:gd name="T17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">
                  <a:moveTo>
                    <a:pt x="21" y="5"/>
                  </a:moveTo>
                  <a:cubicBezTo>
                    <a:pt x="21" y="6"/>
                    <a:pt x="21" y="7"/>
                    <a:pt x="21" y="7"/>
                  </a:cubicBezTo>
                  <a:cubicBezTo>
                    <a:pt x="20" y="9"/>
                    <a:pt x="18" y="10"/>
                    <a:pt x="1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0"/>
                    <a:pt x="20" y="1"/>
                    <a:pt x="21" y="2"/>
                  </a:cubicBezTo>
                  <a:cubicBezTo>
                    <a:pt x="21" y="3"/>
                    <a:pt x="21" y="4"/>
                    <a:pt x="2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28">
              <a:extLst>
                <a:ext uri="{FF2B5EF4-FFF2-40B4-BE49-F238E27FC236}">
                  <a16:creationId xmlns:a16="http://schemas.microsoft.com/office/drawing/2014/main" id="{AE3DF8AE-01DD-4148-9640-4562358C5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1" y="2015"/>
              <a:ext cx="53" cy="24"/>
            </a:xfrm>
            <a:custGeom>
              <a:avLst/>
              <a:gdLst>
                <a:gd name="T0" fmla="*/ 17 w 22"/>
                <a:gd name="T1" fmla="*/ 10 h 10"/>
                <a:gd name="T2" fmla="*/ 5 w 22"/>
                <a:gd name="T3" fmla="*/ 10 h 10"/>
                <a:gd name="T4" fmla="*/ 0 w 22"/>
                <a:gd name="T5" fmla="*/ 5 h 10"/>
                <a:gd name="T6" fmla="*/ 5 w 22"/>
                <a:gd name="T7" fmla="*/ 0 h 10"/>
                <a:gd name="T8" fmla="*/ 17 w 22"/>
                <a:gd name="T9" fmla="*/ 0 h 10"/>
                <a:gd name="T10" fmla="*/ 22 w 22"/>
                <a:gd name="T11" fmla="*/ 5 h 10"/>
                <a:gd name="T12" fmla="*/ 17 w 22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0">
                  <a:moveTo>
                    <a:pt x="17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3" y="10"/>
                    <a:pt x="0" y="7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2" y="2"/>
                    <a:pt x="22" y="5"/>
                  </a:cubicBezTo>
                  <a:cubicBezTo>
                    <a:pt x="22" y="7"/>
                    <a:pt x="19" y="10"/>
                    <a:pt x="1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29">
              <a:extLst>
                <a:ext uri="{FF2B5EF4-FFF2-40B4-BE49-F238E27FC236}">
                  <a16:creationId xmlns:a16="http://schemas.microsoft.com/office/drawing/2014/main" id="{A9264549-4E94-4531-9DCD-A1EB75A5D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1" y="2075"/>
              <a:ext cx="53" cy="24"/>
            </a:xfrm>
            <a:custGeom>
              <a:avLst/>
              <a:gdLst>
                <a:gd name="T0" fmla="*/ 17 w 22"/>
                <a:gd name="T1" fmla="*/ 10 h 10"/>
                <a:gd name="T2" fmla="*/ 5 w 22"/>
                <a:gd name="T3" fmla="*/ 10 h 10"/>
                <a:gd name="T4" fmla="*/ 0 w 22"/>
                <a:gd name="T5" fmla="*/ 5 h 10"/>
                <a:gd name="T6" fmla="*/ 5 w 22"/>
                <a:gd name="T7" fmla="*/ 0 h 10"/>
                <a:gd name="T8" fmla="*/ 17 w 22"/>
                <a:gd name="T9" fmla="*/ 0 h 10"/>
                <a:gd name="T10" fmla="*/ 22 w 22"/>
                <a:gd name="T11" fmla="*/ 5 h 10"/>
                <a:gd name="T12" fmla="*/ 17 w 22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0">
                  <a:moveTo>
                    <a:pt x="17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3" y="10"/>
                    <a:pt x="0" y="8"/>
                    <a:pt x="0" y="5"/>
                  </a:cubicBezTo>
                  <a:cubicBezTo>
                    <a:pt x="0" y="3"/>
                    <a:pt x="3" y="0"/>
                    <a:pt x="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2" y="3"/>
                    <a:pt x="22" y="5"/>
                  </a:cubicBezTo>
                  <a:cubicBezTo>
                    <a:pt x="22" y="8"/>
                    <a:pt x="19" y="10"/>
                    <a:pt x="1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30">
              <a:extLst>
                <a:ext uri="{FF2B5EF4-FFF2-40B4-BE49-F238E27FC236}">
                  <a16:creationId xmlns:a16="http://schemas.microsoft.com/office/drawing/2014/main" id="{3E017A4D-6CA5-431B-98C5-DE01AEDB1C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1" y="2137"/>
              <a:ext cx="53" cy="24"/>
            </a:xfrm>
            <a:custGeom>
              <a:avLst/>
              <a:gdLst>
                <a:gd name="T0" fmla="*/ 17 w 22"/>
                <a:gd name="T1" fmla="*/ 10 h 10"/>
                <a:gd name="T2" fmla="*/ 5 w 22"/>
                <a:gd name="T3" fmla="*/ 10 h 10"/>
                <a:gd name="T4" fmla="*/ 0 w 22"/>
                <a:gd name="T5" fmla="*/ 5 h 10"/>
                <a:gd name="T6" fmla="*/ 5 w 22"/>
                <a:gd name="T7" fmla="*/ 0 h 10"/>
                <a:gd name="T8" fmla="*/ 17 w 22"/>
                <a:gd name="T9" fmla="*/ 0 h 10"/>
                <a:gd name="T10" fmla="*/ 22 w 22"/>
                <a:gd name="T11" fmla="*/ 5 h 10"/>
                <a:gd name="T12" fmla="*/ 17 w 22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0">
                  <a:moveTo>
                    <a:pt x="17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3" y="10"/>
                    <a:pt x="0" y="8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2" y="2"/>
                    <a:pt x="22" y="5"/>
                  </a:cubicBezTo>
                  <a:cubicBezTo>
                    <a:pt x="22" y="8"/>
                    <a:pt x="19" y="10"/>
                    <a:pt x="1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31">
              <a:extLst>
                <a:ext uri="{FF2B5EF4-FFF2-40B4-BE49-F238E27FC236}">
                  <a16:creationId xmlns:a16="http://schemas.microsoft.com/office/drawing/2014/main" id="{D8BFA3EF-D75F-4B05-923E-B0E484109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1" y="2200"/>
              <a:ext cx="53" cy="24"/>
            </a:xfrm>
            <a:custGeom>
              <a:avLst/>
              <a:gdLst>
                <a:gd name="T0" fmla="*/ 17 w 22"/>
                <a:gd name="T1" fmla="*/ 10 h 10"/>
                <a:gd name="T2" fmla="*/ 5 w 22"/>
                <a:gd name="T3" fmla="*/ 10 h 10"/>
                <a:gd name="T4" fmla="*/ 0 w 22"/>
                <a:gd name="T5" fmla="*/ 5 h 10"/>
                <a:gd name="T6" fmla="*/ 5 w 22"/>
                <a:gd name="T7" fmla="*/ 0 h 10"/>
                <a:gd name="T8" fmla="*/ 17 w 22"/>
                <a:gd name="T9" fmla="*/ 0 h 10"/>
                <a:gd name="T10" fmla="*/ 22 w 22"/>
                <a:gd name="T11" fmla="*/ 5 h 10"/>
                <a:gd name="T12" fmla="*/ 17 w 22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0">
                  <a:moveTo>
                    <a:pt x="17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3" y="10"/>
                    <a:pt x="0" y="7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2" y="2"/>
                    <a:pt x="22" y="5"/>
                  </a:cubicBezTo>
                  <a:cubicBezTo>
                    <a:pt x="22" y="7"/>
                    <a:pt x="19" y="10"/>
                    <a:pt x="1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32">
              <a:extLst>
                <a:ext uri="{FF2B5EF4-FFF2-40B4-BE49-F238E27FC236}">
                  <a16:creationId xmlns:a16="http://schemas.microsoft.com/office/drawing/2014/main" id="{75A463EE-7A3A-41FD-AC0F-42E6B44FB3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2" y="2305"/>
              <a:ext cx="206" cy="137"/>
            </a:xfrm>
            <a:custGeom>
              <a:avLst/>
              <a:gdLst>
                <a:gd name="T0" fmla="*/ 25 w 86"/>
                <a:gd name="T1" fmla="*/ 29 h 57"/>
                <a:gd name="T2" fmla="*/ 14 w 86"/>
                <a:gd name="T3" fmla="*/ 25 h 57"/>
                <a:gd name="T4" fmla="*/ 15 w 86"/>
                <a:gd name="T5" fmla="*/ 25 h 57"/>
                <a:gd name="T6" fmla="*/ 23 w 86"/>
                <a:gd name="T7" fmla="*/ 28 h 57"/>
                <a:gd name="T8" fmla="*/ 15 w 86"/>
                <a:gd name="T9" fmla="*/ 25 h 57"/>
                <a:gd name="T10" fmla="*/ 24 w 86"/>
                <a:gd name="T11" fmla="*/ 28 h 57"/>
                <a:gd name="T12" fmla="*/ 24 w 86"/>
                <a:gd name="T13" fmla="*/ 28 h 57"/>
                <a:gd name="T14" fmla="*/ 15 w 86"/>
                <a:gd name="T15" fmla="*/ 25 h 57"/>
                <a:gd name="T16" fmla="*/ 25 w 86"/>
                <a:gd name="T17" fmla="*/ 29 h 57"/>
                <a:gd name="T18" fmla="*/ 16 w 86"/>
                <a:gd name="T19" fmla="*/ 25 h 57"/>
                <a:gd name="T20" fmla="*/ 24 w 86"/>
                <a:gd name="T21" fmla="*/ 28 h 57"/>
                <a:gd name="T22" fmla="*/ 15 w 86"/>
                <a:gd name="T23" fmla="*/ 25 h 57"/>
                <a:gd name="T24" fmla="*/ 23 w 86"/>
                <a:gd name="T25" fmla="*/ 28 h 57"/>
                <a:gd name="T26" fmla="*/ 15 w 86"/>
                <a:gd name="T27" fmla="*/ 25 h 57"/>
                <a:gd name="T28" fmla="*/ 24 w 86"/>
                <a:gd name="T29" fmla="*/ 28 h 57"/>
                <a:gd name="T30" fmla="*/ 24 w 86"/>
                <a:gd name="T31" fmla="*/ 28 h 57"/>
                <a:gd name="T32" fmla="*/ 25 w 86"/>
                <a:gd name="T33" fmla="*/ 29 h 57"/>
                <a:gd name="T34" fmla="*/ 16 w 86"/>
                <a:gd name="T35" fmla="*/ 25 h 57"/>
                <a:gd name="T36" fmla="*/ 14 w 86"/>
                <a:gd name="T37" fmla="*/ 25 h 57"/>
                <a:gd name="T38" fmla="*/ 77 w 86"/>
                <a:gd name="T39" fmla="*/ 3 h 57"/>
                <a:gd name="T40" fmla="*/ 43 w 86"/>
                <a:gd name="T41" fmla="*/ 21 h 57"/>
                <a:gd name="T42" fmla="*/ 10 w 86"/>
                <a:gd name="T43" fmla="*/ 3 h 57"/>
                <a:gd name="T44" fmla="*/ 0 w 86"/>
                <a:gd name="T45" fmla="*/ 31 h 57"/>
                <a:gd name="T46" fmla="*/ 86 w 86"/>
                <a:gd name="T47" fmla="*/ 31 h 57"/>
                <a:gd name="T48" fmla="*/ 76 w 86"/>
                <a:gd name="T49" fmla="*/ 33 h 57"/>
                <a:gd name="T50" fmla="*/ 10 w 86"/>
                <a:gd name="T51" fmla="*/ 31 h 57"/>
                <a:gd name="T52" fmla="*/ 14 w 86"/>
                <a:gd name="T53" fmla="*/ 24 h 57"/>
                <a:gd name="T54" fmla="*/ 16 w 86"/>
                <a:gd name="T55" fmla="*/ 25 h 57"/>
                <a:gd name="T56" fmla="*/ 25 w 86"/>
                <a:gd name="T57" fmla="*/ 29 h 57"/>
                <a:gd name="T58" fmla="*/ 38 w 86"/>
                <a:gd name="T59" fmla="*/ 31 h 57"/>
                <a:gd name="T60" fmla="*/ 48 w 86"/>
                <a:gd name="T61" fmla="*/ 31 h 57"/>
                <a:gd name="T62" fmla="*/ 60 w 86"/>
                <a:gd name="T63" fmla="*/ 29 h 57"/>
                <a:gd name="T64" fmla="*/ 76 w 86"/>
                <a:gd name="T65" fmla="*/ 22 h 57"/>
                <a:gd name="T66" fmla="*/ 14 w 86"/>
                <a:gd name="T67" fmla="*/ 24 h 57"/>
                <a:gd name="T68" fmla="*/ 15 w 86"/>
                <a:gd name="T69" fmla="*/ 25 h 57"/>
                <a:gd name="T70" fmla="*/ 24 w 86"/>
                <a:gd name="T71" fmla="*/ 28 h 57"/>
                <a:gd name="T72" fmla="*/ 24 w 86"/>
                <a:gd name="T73" fmla="*/ 28 h 57"/>
                <a:gd name="T74" fmla="*/ 15 w 86"/>
                <a:gd name="T75" fmla="*/ 25 h 57"/>
                <a:gd name="T76" fmla="*/ 25 w 86"/>
                <a:gd name="T77" fmla="*/ 29 h 57"/>
                <a:gd name="T78" fmla="*/ 16 w 86"/>
                <a:gd name="T79" fmla="*/ 25 h 57"/>
                <a:gd name="T80" fmla="*/ 24 w 86"/>
                <a:gd name="T81" fmla="*/ 28 h 57"/>
                <a:gd name="T82" fmla="*/ 15 w 86"/>
                <a:gd name="T83" fmla="*/ 25 h 57"/>
                <a:gd name="T84" fmla="*/ 23 w 86"/>
                <a:gd name="T85" fmla="*/ 28 h 57"/>
                <a:gd name="T86" fmla="*/ 15 w 86"/>
                <a:gd name="T87" fmla="*/ 25 h 57"/>
                <a:gd name="T88" fmla="*/ 24 w 86"/>
                <a:gd name="T89" fmla="*/ 28 h 57"/>
                <a:gd name="T90" fmla="*/ 24 w 86"/>
                <a:gd name="T91" fmla="*/ 28 h 57"/>
                <a:gd name="T92" fmla="*/ 15 w 86"/>
                <a:gd name="T93" fmla="*/ 25 h 57"/>
                <a:gd name="T94" fmla="*/ 25 w 86"/>
                <a:gd name="T95" fmla="*/ 29 h 57"/>
                <a:gd name="T96" fmla="*/ 16 w 86"/>
                <a:gd name="T97" fmla="*/ 25 h 57"/>
                <a:gd name="T98" fmla="*/ 24 w 86"/>
                <a:gd name="T99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6" h="57">
                  <a:moveTo>
                    <a:pt x="24" y="28"/>
                  </a:move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3" y="28"/>
                    <a:pt x="24" y="28"/>
                  </a:cubicBezTo>
                  <a:cubicBezTo>
                    <a:pt x="24" y="29"/>
                    <a:pt x="25" y="29"/>
                    <a:pt x="25" y="29"/>
                  </a:cubicBezTo>
                  <a:cubicBezTo>
                    <a:pt x="25" y="29"/>
                    <a:pt x="24" y="29"/>
                    <a:pt x="24" y="28"/>
                  </a:cubicBezTo>
                  <a:close/>
                  <a:moveTo>
                    <a:pt x="14" y="24"/>
                  </a:move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5"/>
                  </a:cubicBezTo>
                  <a:cubicBezTo>
                    <a:pt x="14" y="24"/>
                    <a:pt x="14" y="24"/>
                    <a:pt x="14" y="24"/>
                  </a:cubicBezTo>
                  <a:close/>
                  <a:moveTo>
                    <a:pt x="15" y="25"/>
                  </a:move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5" y="25"/>
                  </a:cubicBezTo>
                  <a:close/>
                  <a:moveTo>
                    <a:pt x="24" y="28"/>
                  </a:move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3" y="28"/>
                    <a:pt x="24" y="28"/>
                  </a:cubicBezTo>
                  <a:cubicBezTo>
                    <a:pt x="24" y="29"/>
                    <a:pt x="25" y="29"/>
                    <a:pt x="25" y="29"/>
                  </a:cubicBezTo>
                  <a:cubicBezTo>
                    <a:pt x="25" y="29"/>
                    <a:pt x="24" y="29"/>
                    <a:pt x="24" y="28"/>
                  </a:cubicBezTo>
                  <a:close/>
                  <a:moveTo>
                    <a:pt x="15" y="25"/>
                  </a:moveTo>
                  <a:cubicBezTo>
                    <a:pt x="15" y="25"/>
                    <a:pt x="15" y="25"/>
                    <a:pt x="1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5" y="25"/>
                  </a:cubicBezTo>
                  <a:close/>
                  <a:moveTo>
                    <a:pt x="24" y="28"/>
                  </a:move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3" y="28"/>
                    <a:pt x="24" y="28"/>
                  </a:cubicBezTo>
                  <a:cubicBezTo>
                    <a:pt x="24" y="29"/>
                    <a:pt x="25" y="29"/>
                    <a:pt x="25" y="29"/>
                  </a:cubicBezTo>
                  <a:cubicBezTo>
                    <a:pt x="25" y="29"/>
                    <a:pt x="24" y="29"/>
                    <a:pt x="24" y="28"/>
                  </a:cubicBezTo>
                  <a:close/>
                  <a:moveTo>
                    <a:pt x="15" y="25"/>
                  </a:moveTo>
                  <a:cubicBezTo>
                    <a:pt x="15" y="25"/>
                    <a:pt x="15" y="25"/>
                    <a:pt x="1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5" y="25"/>
                  </a:cubicBezTo>
                  <a:close/>
                  <a:moveTo>
                    <a:pt x="24" y="28"/>
                  </a:move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3" y="28"/>
                    <a:pt x="24" y="28"/>
                  </a:cubicBezTo>
                  <a:cubicBezTo>
                    <a:pt x="24" y="29"/>
                    <a:pt x="25" y="29"/>
                    <a:pt x="25" y="29"/>
                  </a:cubicBezTo>
                  <a:cubicBezTo>
                    <a:pt x="25" y="29"/>
                    <a:pt x="24" y="29"/>
                    <a:pt x="24" y="28"/>
                  </a:cubicBezTo>
                  <a:close/>
                  <a:moveTo>
                    <a:pt x="15" y="25"/>
                  </a:moveTo>
                  <a:cubicBezTo>
                    <a:pt x="15" y="25"/>
                    <a:pt x="15" y="25"/>
                    <a:pt x="1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5" y="25"/>
                  </a:cubicBezTo>
                  <a:close/>
                  <a:moveTo>
                    <a:pt x="24" y="28"/>
                  </a:move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3" y="28"/>
                    <a:pt x="24" y="28"/>
                  </a:cubicBezTo>
                  <a:cubicBezTo>
                    <a:pt x="24" y="29"/>
                    <a:pt x="25" y="29"/>
                    <a:pt x="25" y="29"/>
                  </a:cubicBezTo>
                  <a:cubicBezTo>
                    <a:pt x="25" y="29"/>
                    <a:pt x="24" y="29"/>
                    <a:pt x="24" y="28"/>
                  </a:cubicBezTo>
                  <a:close/>
                  <a:moveTo>
                    <a:pt x="15" y="25"/>
                  </a:moveTo>
                  <a:cubicBezTo>
                    <a:pt x="15" y="25"/>
                    <a:pt x="15" y="25"/>
                    <a:pt x="1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5" y="25"/>
                  </a:cubicBezTo>
                  <a:close/>
                  <a:moveTo>
                    <a:pt x="24" y="28"/>
                  </a:move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3" y="28"/>
                    <a:pt x="24" y="28"/>
                  </a:cubicBezTo>
                  <a:cubicBezTo>
                    <a:pt x="24" y="29"/>
                    <a:pt x="25" y="29"/>
                    <a:pt x="25" y="29"/>
                  </a:cubicBezTo>
                  <a:cubicBezTo>
                    <a:pt x="25" y="29"/>
                    <a:pt x="24" y="29"/>
                    <a:pt x="24" y="28"/>
                  </a:cubicBezTo>
                  <a:close/>
                  <a:moveTo>
                    <a:pt x="15" y="25"/>
                  </a:moveTo>
                  <a:cubicBezTo>
                    <a:pt x="15" y="25"/>
                    <a:pt x="15" y="25"/>
                    <a:pt x="1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5" y="25"/>
                  </a:cubicBezTo>
                  <a:close/>
                  <a:moveTo>
                    <a:pt x="24" y="28"/>
                  </a:move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3" y="28"/>
                    <a:pt x="24" y="28"/>
                  </a:cubicBezTo>
                  <a:cubicBezTo>
                    <a:pt x="24" y="29"/>
                    <a:pt x="25" y="29"/>
                    <a:pt x="25" y="29"/>
                  </a:cubicBezTo>
                  <a:cubicBezTo>
                    <a:pt x="25" y="29"/>
                    <a:pt x="24" y="29"/>
                    <a:pt x="24" y="28"/>
                  </a:cubicBezTo>
                  <a:close/>
                  <a:moveTo>
                    <a:pt x="24" y="28"/>
                  </a:move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3" y="28"/>
                    <a:pt x="24" y="28"/>
                  </a:cubicBezTo>
                  <a:cubicBezTo>
                    <a:pt x="24" y="29"/>
                    <a:pt x="25" y="29"/>
                    <a:pt x="25" y="29"/>
                  </a:cubicBezTo>
                  <a:cubicBezTo>
                    <a:pt x="25" y="29"/>
                    <a:pt x="24" y="29"/>
                    <a:pt x="24" y="28"/>
                  </a:cubicBezTo>
                  <a:close/>
                  <a:moveTo>
                    <a:pt x="15" y="25"/>
                  </a:moveTo>
                  <a:cubicBezTo>
                    <a:pt x="15" y="25"/>
                    <a:pt x="15" y="25"/>
                    <a:pt x="1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lose/>
                  <a:moveTo>
                    <a:pt x="14" y="24"/>
                  </a:moveTo>
                  <a:cubicBezTo>
                    <a:pt x="14" y="24"/>
                    <a:pt x="14" y="24"/>
                    <a:pt x="14" y="25"/>
                  </a:cubicBezTo>
                  <a:cubicBezTo>
                    <a:pt x="14" y="24"/>
                    <a:pt x="14" y="24"/>
                    <a:pt x="14" y="24"/>
                  </a:cubicBezTo>
                  <a:close/>
                  <a:moveTo>
                    <a:pt x="81" y="0"/>
                  </a:moveTo>
                  <a:cubicBezTo>
                    <a:pt x="81" y="0"/>
                    <a:pt x="80" y="0"/>
                    <a:pt x="80" y="1"/>
                  </a:cubicBezTo>
                  <a:cubicBezTo>
                    <a:pt x="79" y="1"/>
                    <a:pt x="78" y="2"/>
                    <a:pt x="77" y="3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7" y="4"/>
                    <a:pt x="76" y="5"/>
                    <a:pt x="76" y="5"/>
                  </a:cubicBezTo>
                  <a:cubicBezTo>
                    <a:pt x="76" y="9"/>
                    <a:pt x="73" y="13"/>
                    <a:pt x="67" y="16"/>
                  </a:cubicBezTo>
                  <a:cubicBezTo>
                    <a:pt x="61" y="19"/>
                    <a:pt x="53" y="21"/>
                    <a:pt x="43" y="21"/>
                  </a:cubicBezTo>
                  <a:cubicBezTo>
                    <a:pt x="36" y="21"/>
                    <a:pt x="29" y="20"/>
                    <a:pt x="24" y="18"/>
                  </a:cubicBezTo>
                  <a:cubicBezTo>
                    <a:pt x="19" y="16"/>
                    <a:pt x="16" y="14"/>
                    <a:pt x="14" y="12"/>
                  </a:cubicBezTo>
                  <a:cubicBezTo>
                    <a:pt x="12" y="10"/>
                    <a:pt x="10" y="8"/>
                    <a:pt x="10" y="5"/>
                  </a:cubicBezTo>
                  <a:cubicBezTo>
                    <a:pt x="10" y="5"/>
                    <a:pt x="10" y="4"/>
                    <a:pt x="10" y="3"/>
                  </a:cubicBezTo>
                  <a:cubicBezTo>
                    <a:pt x="9" y="2"/>
                    <a:pt x="8" y="1"/>
                    <a:pt x="7" y="1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3" y="0"/>
                    <a:pt x="0" y="3"/>
                    <a:pt x="0" y="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1" y="34"/>
                    <a:pt x="1" y="35"/>
                  </a:cubicBezTo>
                  <a:cubicBezTo>
                    <a:pt x="1" y="36"/>
                    <a:pt x="1" y="37"/>
                    <a:pt x="2" y="38"/>
                  </a:cubicBezTo>
                  <a:cubicBezTo>
                    <a:pt x="7" y="49"/>
                    <a:pt x="23" y="57"/>
                    <a:pt x="43" y="57"/>
                  </a:cubicBezTo>
                  <a:cubicBezTo>
                    <a:pt x="67" y="57"/>
                    <a:pt x="86" y="46"/>
                    <a:pt x="86" y="31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3"/>
                    <a:pt x="84" y="0"/>
                    <a:pt x="81" y="0"/>
                  </a:cubicBezTo>
                  <a:close/>
                  <a:moveTo>
                    <a:pt x="77" y="30"/>
                  </a:moveTo>
                  <a:cubicBezTo>
                    <a:pt x="77" y="31"/>
                    <a:pt x="77" y="32"/>
                    <a:pt x="76" y="33"/>
                  </a:cubicBezTo>
                  <a:cubicBezTo>
                    <a:pt x="74" y="40"/>
                    <a:pt x="61" y="47"/>
                    <a:pt x="43" y="47"/>
                  </a:cubicBezTo>
                  <a:cubicBezTo>
                    <a:pt x="30" y="47"/>
                    <a:pt x="19" y="43"/>
                    <a:pt x="14" y="38"/>
                  </a:cubicBezTo>
                  <a:cubicBezTo>
                    <a:pt x="13" y="37"/>
                    <a:pt x="12" y="36"/>
                    <a:pt x="11" y="35"/>
                  </a:cubicBezTo>
                  <a:cubicBezTo>
                    <a:pt x="11" y="34"/>
                    <a:pt x="10" y="33"/>
                    <a:pt x="10" y="31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1" y="23"/>
                    <a:pt x="12" y="23"/>
                    <a:pt x="13" y="24"/>
                  </a:cubicBezTo>
                  <a:cubicBezTo>
                    <a:pt x="13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7" y="26"/>
                    <a:pt x="18" y="26"/>
                    <a:pt x="19" y="27"/>
                  </a:cubicBezTo>
                  <a:cubicBezTo>
                    <a:pt x="20" y="27"/>
                    <a:pt x="22" y="28"/>
                    <a:pt x="23" y="28"/>
                  </a:cubicBezTo>
                  <a:cubicBezTo>
                    <a:pt x="23" y="28"/>
                    <a:pt x="23" y="28"/>
                    <a:pt x="24" y="28"/>
                  </a:cubicBezTo>
                  <a:cubicBezTo>
                    <a:pt x="24" y="29"/>
                    <a:pt x="25" y="29"/>
                    <a:pt x="25" y="29"/>
                  </a:cubicBezTo>
                  <a:cubicBezTo>
                    <a:pt x="26" y="29"/>
                    <a:pt x="26" y="29"/>
                    <a:pt x="27" y="29"/>
                  </a:cubicBezTo>
                  <a:cubicBezTo>
                    <a:pt x="28" y="29"/>
                    <a:pt x="29" y="30"/>
                    <a:pt x="30" y="30"/>
                  </a:cubicBezTo>
                  <a:cubicBezTo>
                    <a:pt x="32" y="30"/>
                    <a:pt x="33" y="31"/>
                    <a:pt x="35" y="31"/>
                  </a:cubicBezTo>
                  <a:cubicBezTo>
                    <a:pt x="36" y="31"/>
                    <a:pt x="37" y="31"/>
                    <a:pt x="38" y="31"/>
                  </a:cubicBezTo>
                  <a:cubicBezTo>
                    <a:pt x="39" y="31"/>
                    <a:pt x="39" y="31"/>
                    <a:pt x="40" y="31"/>
                  </a:cubicBezTo>
                  <a:cubicBezTo>
                    <a:pt x="41" y="31"/>
                    <a:pt x="42" y="31"/>
                    <a:pt x="43" y="31"/>
                  </a:cubicBezTo>
                  <a:cubicBezTo>
                    <a:pt x="45" y="31"/>
                    <a:pt x="46" y="31"/>
                    <a:pt x="47" y="31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49" y="31"/>
                    <a:pt x="51" y="31"/>
                    <a:pt x="52" y="31"/>
                  </a:cubicBezTo>
                  <a:cubicBezTo>
                    <a:pt x="52" y="31"/>
                    <a:pt x="53" y="31"/>
                    <a:pt x="53" y="31"/>
                  </a:cubicBezTo>
                  <a:cubicBezTo>
                    <a:pt x="54" y="30"/>
                    <a:pt x="55" y="30"/>
                    <a:pt x="56" y="30"/>
                  </a:cubicBezTo>
                  <a:cubicBezTo>
                    <a:pt x="58" y="30"/>
                    <a:pt x="59" y="29"/>
                    <a:pt x="60" y="29"/>
                  </a:cubicBezTo>
                  <a:cubicBezTo>
                    <a:pt x="63" y="29"/>
                    <a:pt x="65" y="28"/>
                    <a:pt x="68" y="27"/>
                  </a:cubicBezTo>
                  <a:cubicBezTo>
                    <a:pt x="69" y="26"/>
                    <a:pt x="70" y="26"/>
                    <a:pt x="71" y="25"/>
                  </a:cubicBezTo>
                  <a:cubicBezTo>
                    <a:pt x="72" y="25"/>
                    <a:pt x="73" y="24"/>
                    <a:pt x="74" y="24"/>
                  </a:cubicBezTo>
                  <a:cubicBezTo>
                    <a:pt x="75" y="23"/>
                    <a:pt x="76" y="23"/>
                    <a:pt x="76" y="22"/>
                  </a:cubicBezTo>
                  <a:cubicBezTo>
                    <a:pt x="77" y="22"/>
                    <a:pt x="77" y="22"/>
                    <a:pt x="77" y="21"/>
                  </a:cubicBezTo>
                  <a:lnTo>
                    <a:pt x="77" y="30"/>
                  </a:lnTo>
                  <a:close/>
                  <a:moveTo>
                    <a:pt x="14" y="24"/>
                  </a:move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5"/>
                  </a:cubicBezTo>
                  <a:cubicBezTo>
                    <a:pt x="14" y="24"/>
                    <a:pt x="14" y="24"/>
                    <a:pt x="14" y="24"/>
                  </a:cubicBezTo>
                  <a:close/>
                  <a:moveTo>
                    <a:pt x="15" y="25"/>
                  </a:move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5" y="25"/>
                  </a:cubicBezTo>
                  <a:close/>
                  <a:moveTo>
                    <a:pt x="24" y="28"/>
                  </a:move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3" y="28"/>
                    <a:pt x="24" y="28"/>
                  </a:cubicBezTo>
                  <a:cubicBezTo>
                    <a:pt x="24" y="29"/>
                    <a:pt x="25" y="29"/>
                    <a:pt x="25" y="29"/>
                  </a:cubicBezTo>
                  <a:cubicBezTo>
                    <a:pt x="25" y="29"/>
                    <a:pt x="24" y="29"/>
                    <a:pt x="24" y="28"/>
                  </a:cubicBezTo>
                  <a:close/>
                  <a:moveTo>
                    <a:pt x="15" y="25"/>
                  </a:moveTo>
                  <a:cubicBezTo>
                    <a:pt x="15" y="25"/>
                    <a:pt x="15" y="25"/>
                    <a:pt x="1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5" y="25"/>
                  </a:cubicBezTo>
                  <a:close/>
                  <a:moveTo>
                    <a:pt x="24" y="28"/>
                  </a:move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3" y="28"/>
                    <a:pt x="24" y="28"/>
                  </a:cubicBezTo>
                  <a:cubicBezTo>
                    <a:pt x="24" y="29"/>
                    <a:pt x="25" y="29"/>
                    <a:pt x="25" y="29"/>
                  </a:cubicBezTo>
                  <a:cubicBezTo>
                    <a:pt x="25" y="29"/>
                    <a:pt x="24" y="29"/>
                    <a:pt x="24" y="28"/>
                  </a:cubicBezTo>
                  <a:close/>
                  <a:moveTo>
                    <a:pt x="15" y="25"/>
                  </a:moveTo>
                  <a:cubicBezTo>
                    <a:pt x="15" y="25"/>
                    <a:pt x="15" y="25"/>
                    <a:pt x="1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5" y="25"/>
                  </a:cubicBezTo>
                  <a:close/>
                  <a:moveTo>
                    <a:pt x="24" y="28"/>
                  </a:move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3" y="28"/>
                    <a:pt x="24" y="28"/>
                  </a:cubicBezTo>
                  <a:cubicBezTo>
                    <a:pt x="24" y="29"/>
                    <a:pt x="25" y="29"/>
                    <a:pt x="25" y="29"/>
                  </a:cubicBezTo>
                  <a:cubicBezTo>
                    <a:pt x="25" y="29"/>
                    <a:pt x="24" y="29"/>
                    <a:pt x="24" y="28"/>
                  </a:cubicBezTo>
                  <a:close/>
                  <a:moveTo>
                    <a:pt x="15" y="25"/>
                  </a:moveTo>
                  <a:cubicBezTo>
                    <a:pt x="15" y="25"/>
                    <a:pt x="15" y="25"/>
                    <a:pt x="1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5" y="25"/>
                  </a:cubicBezTo>
                  <a:close/>
                  <a:moveTo>
                    <a:pt x="24" y="28"/>
                  </a:move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3" y="28"/>
                    <a:pt x="24" y="28"/>
                  </a:cubicBezTo>
                  <a:cubicBezTo>
                    <a:pt x="24" y="29"/>
                    <a:pt x="25" y="29"/>
                    <a:pt x="25" y="29"/>
                  </a:cubicBezTo>
                  <a:cubicBezTo>
                    <a:pt x="25" y="29"/>
                    <a:pt x="24" y="29"/>
                    <a:pt x="24" y="28"/>
                  </a:cubicBezTo>
                  <a:close/>
                  <a:moveTo>
                    <a:pt x="15" y="25"/>
                  </a:moveTo>
                  <a:cubicBezTo>
                    <a:pt x="15" y="25"/>
                    <a:pt x="15" y="25"/>
                    <a:pt x="1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5" y="25"/>
                  </a:cubicBezTo>
                  <a:close/>
                  <a:moveTo>
                    <a:pt x="24" y="28"/>
                  </a:move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3" y="28"/>
                    <a:pt x="24" y="28"/>
                  </a:cubicBezTo>
                  <a:cubicBezTo>
                    <a:pt x="24" y="29"/>
                    <a:pt x="25" y="29"/>
                    <a:pt x="25" y="29"/>
                  </a:cubicBezTo>
                  <a:cubicBezTo>
                    <a:pt x="25" y="29"/>
                    <a:pt x="24" y="29"/>
                    <a:pt x="24" y="28"/>
                  </a:cubicBezTo>
                  <a:close/>
                  <a:moveTo>
                    <a:pt x="15" y="25"/>
                  </a:moveTo>
                  <a:cubicBezTo>
                    <a:pt x="15" y="25"/>
                    <a:pt x="15" y="25"/>
                    <a:pt x="1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5" y="25"/>
                  </a:cubicBezTo>
                  <a:close/>
                  <a:moveTo>
                    <a:pt x="24" y="28"/>
                  </a:move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3" y="28"/>
                    <a:pt x="24" y="28"/>
                  </a:cubicBezTo>
                  <a:cubicBezTo>
                    <a:pt x="24" y="29"/>
                    <a:pt x="25" y="29"/>
                    <a:pt x="25" y="29"/>
                  </a:cubicBezTo>
                  <a:cubicBezTo>
                    <a:pt x="25" y="29"/>
                    <a:pt x="24" y="29"/>
                    <a:pt x="24" y="28"/>
                  </a:cubicBezTo>
                  <a:close/>
                  <a:moveTo>
                    <a:pt x="15" y="25"/>
                  </a:moveTo>
                  <a:cubicBezTo>
                    <a:pt x="15" y="25"/>
                    <a:pt x="15" y="25"/>
                    <a:pt x="1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5" y="25"/>
                  </a:cubicBezTo>
                  <a:close/>
                  <a:moveTo>
                    <a:pt x="24" y="28"/>
                  </a:move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3" y="28"/>
                    <a:pt x="24" y="28"/>
                  </a:cubicBezTo>
                  <a:cubicBezTo>
                    <a:pt x="24" y="29"/>
                    <a:pt x="25" y="29"/>
                    <a:pt x="25" y="29"/>
                  </a:cubicBezTo>
                  <a:cubicBezTo>
                    <a:pt x="25" y="29"/>
                    <a:pt x="24" y="29"/>
                    <a:pt x="2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33">
              <a:extLst>
                <a:ext uri="{FF2B5EF4-FFF2-40B4-BE49-F238E27FC236}">
                  <a16:creationId xmlns:a16="http://schemas.microsoft.com/office/drawing/2014/main" id="{E6AF455E-5919-4975-A6A9-A37B55A942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2" y="2257"/>
              <a:ext cx="206" cy="123"/>
            </a:xfrm>
            <a:custGeom>
              <a:avLst/>
              <a:gdLst>
                <a:gd name="T0" fmla="*/ 24 w 86"/>
                <a:gd name="T1" fmla="*/ 2 h 51"/>
                <a:gd name="T2" fmla="*/ 23 w 86"/>
                <a:gd name="T3" fmla="*/ 3 h 51"/>
                <a:gd name="T4" fmla="*/ 24 w 86"/>
                <a:gd name="T5" fmla="*/ 4 h 51"/>
                <a:gd name="T6" fmla="*/ 25 w 86"/>
                <a:gd name="T7" fmla="*/ 4 h 51"/>
                <a:gd name="T8" fmla="*/ 30 w 86"/>
                <a:gd name="T9" fmla="*/ 5 h 51"/>
                <a:gd name="T10" fmla="*/ 38 w 86"/>
                <a:gd name="T11" fmla="*/ 6 h 51"/>
                <a:gd name="T12" fmla="*/ 43 w 86"/>
                <a:gd name="T13" fmla="*/ 7 h 51"/>
                <a:gd name="T14" fmla="*/ 48 w 86"/>
                <a:gd name="T15" fmla="*/ 6 h 51"/>
                <a:gd name="T16" fmla="*/ 53 w 86"/>
                <a:gd name="T17" fmla="*/ 6 h 51"/>
                <a:gd name="T18" fmla="*/ 60 w 86"/>
                <a:gd name="T19" fmla="*/ 5 h 51"/>
                <a:gd name="T20" fmla="*/ 43 w 86"/>
                <a:gd name="T21" fmla="*/ 0 h 51"/>
                <a:gd name="T22" fmla="*/ 65 w 86"/>
                <a:gd name="T23" fmla="*/ 3 h 51"/>
                <a:gd name="T24" fmla="*/ 65 w 86"/>
                <a:gd name="T25" fmla="*/ 3 h 51"/>
                <a:gd name="T26" fmla="*/ 77 w 86"/>
                <a:gd name="T27" fmla="*/ 9 h 51"/>
                <a:gd name="T28" fmla="*/ 70 w 86"/>
                <a:gd name="T29" fmla="*/ 16 h 51"/>
                <a:gd name="T30" fmla="*/ 76 w 86"/>
                <a:gd name="T31" fmla="*/ 25 h 51"/>
                <a:gd name="T32" fmla="*/ 43 w 86"/>
                <a:gd name="T33" fmla="*/ 41 h 51"/>
                <a:gd name="T34" fmla="*/ 14 w 86"/>
                <a:gd name="T35" fmla="*/ 32 h 51"/>
                <a:gd name="T36" fmla="*/ 11 w 86"/>
                <a:gd name="T37" fmla="*/ 24 h 51"/>
                <a:gd name="T38" fmla="*/ 17 w 86"/>
                <a:gd name="T39" fmla="*/ 16 h 51"/>
                <a:gd name="T40" fmla="*/ 11 w 86"/>
                <a:gd name="T41" fmla="*/ 9 h 51"/>
                <a:gd name="T42" fmla="*/ 0 w 86"/>
                <a:gd name="T43" fmla="*/ 25 h 51"/>
                <a:gd name="T44" fmla="*/ 13 w 86"/>
                <a:gd name="T45" fmla="*/ 44 h 51"/>
                <a:gd name="T46" fmla="*/ 14 w 86"/>
                <a:gd name="T47" fmla="*/ 45 h 51"/>
                <a:gd name="T48" fmla="*/ 15 w 86"/>
                <a:gd name="T49" fmla="*/ 45 h 51"/>
                <a:gd name="T50" fmla="*/ 19 w 86"/>
                <a:gd name="T51" fmla="*/ 47 h 51"/>
                <a:gd name="T52" fmla="*/ 24 w 86"/>
                <a:gd name="T53" fmla="*/ 48 h 51"/>
                <a:gd name="T54" fmla="*/ 27 w 86"/>
                <a:gd name="T55" fmla="*/ 49 h 51"/>
                <a:gd name="T56" fmla="*/ 35 w 86"/>
                <a:gd name="T57" fmla="*/ 51 h 51"/>
                <a:gd name="T58" fmla="*/ 40 w 86"/>
                <a:gd name="T59" fmla="*/ 51 h 51"/>
                <a:gd name="T60" fmla="*/ 47 w 86"/>
                <a:gd name="T61" fmla="*/ 51 h 51"/>
                <a:gd name="T62" fmla="*/ 52 w 86"/>
                <a:gd name="T63" fmla="*/ 51 h 51"/>
                <a:gd name="T64" fmla="*/ 56 w 86"/>
                <a:gd name="T65" fmla="*/ 50 h 51"/>
                <a:gd name="T66" fmla="*/ 68 w 86"/>
                <a:gd name="T67" fmla="*/ 47 h 51"/>
                <a:gd name="T68" fmla="*/ 74 w 86"/>
                <a:gd name="T69" fmla="*/ 44 h 51"/>
                <a:gd name="T70" fmla="*/ 77 w 86"/>
                <a:gd name="T71" fmla="*/ 41 h 51"/>
                <a:gd name="T72" fmla="*/ 84 w 86"/>
                <a:gd name="T73" fmla="*/ 1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6" h="51">
                  <a:moveTo>
                    <a:pt x="43" y="0"/>
                  </a:moveTo>
                  <a:cubicBezTo>
                    <a:pt x="36" y="0"/>
                    <a:pt x="30" y="1"/>
                    <a:pt x="24" y="2"/>
                  </a:cubicBezTo>
                  <a:cubicBezTo>
                    <a:pt x="23" y="3"/>
                    <a:pt x="22" y="3"/>
                    <a:pt x="22" y="3"/>
                  </a:cubicBezTo>
                  <a:cubicBezTo>
                    <a:pt x="22" y="3"/>
                    <a:pt x="22" y="3"/>
                    <a:pt x="23" y="3"/>
                  </a:cubicBezTo>
                  <a:cubicBezTo>
                    <a:pt x="23" y="3"/>
                    <a:pt x="23" y="4"/>
                    <a:pt x="23" y="4"/>
                  </a:cubicBezTo>
                  <a:cubicBezTo>
                    <a:pt x="23" y="4"/>
                    <a:pt x="23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5" y="4"/>
                    <a:pt x="25" y="4"/>
                  </a:cubicBezTo>
                  <a:cubicBezTo>
                    <a:pt x="26" y="4"/>
                    <a:pt x="26" y="4"/>
                    <a:pt x="27" y="5"/>
                  </a:cubicBezTo>
                  <a:cubicBezTo>
                    <a:pt x="28" y="5"/>
                    <a:pt x="29" y="5"/>
                    <a:pt x="30" y="5"/>
                  </a:cubicBezTo>
                  <a:cubicBezTo>
                    <a:pt x="32" y="6"/>
                    <a:pt x="33" y="6"/>
                    <a:pt x="35" y="6"/>
                  </a:cubicBezTo>
                  <a:cubicBezTo>
                    <a:pt x="36" y="6"/>
                    <a:pt x="37" y="6"/>
                    <a:pt x="38" y="6"/>
                  </a:cubicBezTo>
                  <a:cubicBezTo>
                    <a:pt x="39" y="6"/>
                    <a:pt x="39" y="6"/>
                    <a:pt x="40" y="6"/>
                  </a:cubicBezTo>
                  <a:cubicBezTo>
                    <a:pt x="41" y="6"/>
                    <a:pt x="42" y="7"/>
                    <a:pt x="43" y="7"/>
                  </a:cubicBezTo>
                  <a:cubicBezTo>
                    <a:pt x="45" y="7"/>
                    <a:pt x="46" y="6"/>
                    <a:pt x="47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9" y="6"/>
                    <a:pt x="51" y="6"/>
                    <a:pt x="52" y="6"/>
                  </a:cubicBezTo>
                  <a:cubicBezTo>
                    <a:pt x="52" y="6"/>
                    <a:pt x="53" y="6"/>
                    <a:pt x="53" y="6"/>
                  </a:cubicBezTo>
                  <a:cubicBezTo>
                    <a:pt x="54" y="6"/>
                    <a:pt x="55" y="6"/>
                    <a:pt x="56" y="5"/>
                  </a:cubicBezTo>
                  <a:cubicBezTo>
                    <a:pt x="58" y="5"/>
                    <a:pt x="59" y="5"/>
                    <a:pt x="60" y="5"/>
                  </a:cubicBezTo>
                  <a:cubicBezTo>
                    <a:pt x="62" y="4"/>
                    <a:pt x="63" y="4"/>
                    <a:pt x="65" y="3"/>
                  </a:cubicBezTo>
                  <a:cubicBezTo>
                    <a:pt x="59" y="1"/>
                    <a:pt x="51" y="0"/>
                    <a:pt x="43" y="0"/>
                  </a:cubicBezTo>
                  <a:close/>
                  <a:moveTo>
                    <a:pt x="65" y="3"/>
                  </a:moveTo>
                  <a:cubicBezTo>
                    <a:pt x="65" y="3"/>
                    <a:pt x="65" y="3"/>
                    <a:pt x="65" y="3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5" y="3"/>
                    <a:pt x="65" y="3"/>
                    <a:pt x="65" y="3"/>
                  </a:cubicBezTo>
                  <a:close/>
                  <a:moveTo>
                    <a:pt x="84" y="16"/>
                  </a:moveTo>
                  <a:cubicBezTo>
                    <a:pt x="82" y="14"/>
                    <a:pt x="80" y="11"/>
                    <a:pt x="77" y="9"/>
                  </a:cubicBezTo>
                  <a:cubicBezTo>
                    <a:pt x="77" y="9"/>
                    <a:pt x="76" y="9"/>
                    <a:pt x="76" y="9"/>
                  </a:cubicBezTo>
                  <a:cubicBezTo>
                    <a:pt x="75" y="11"/>
                    <a:pt x="73" y="14"/>
                    <a:pt x="70" y="16"/>
                  </a:cubicBezTo>
                  <a:cubicBezTo>
                    <a:pt x="73" y="18"/>
                    <a:pt x="75" y="21"/>
                    <a:pt x="76" y="24"/>
                  </a:cubicBezTo>
                  <a:cubicBezTo>
                    <a:pt x="76" y="24"/>
                    <a:pt x="76" y="25"/>
                    <a:pt x="76" y="25"/>
                  </a:cubicBezTo>
                  <a:cubicBezTo>
                    <a:pt x="76" y="29"/>
                    <a:pt x="73" y="33"/>
                    <a:pt x="67" y="36"/>
                  </a:cubicBezTo>
                  <a:cubicBezTo>
                    <a:pt x="61" y="39"/>
                    <a:pt x="53" y="41"/>
                    <a:pt x="43" y="41"/>
                  </a:cubicBezTo>
                  <a:cubicBezTo>
                    <a:pt x="36" y="41"/>
                    <a:pt x="29" y="40"/>
                    <a:pt x="24" y="38"/>
                  </a:cubicBezTo>
                  <a:cubicBezTo>
                    <a:pt x="19" y="36"/>
                    <a:pt x="16" y="34"/>
                    <a:pt x="14" y="32"/>
                  </a:cubicBezTo>
                  <a:cubicBezTo>
                    <a:pt x="12" y="30"/>
                    <a:pt x="10" y="28"/>
                    <a:pt x="10" y="25"/>
                  </a:cubicBezTo>
                  <a:cubicBezTo>
                    <a:pt x="10" y="25"/>
                    <a:pt x="11" y="24"/>
                    <a:pt x="11" y="24"/>
                  </a:cubicBezTo>
                  <a:cubicBezTo>
                    <a:pt x="11" y="22"/>
                    <a:pt x="12" y="20"/>
                    <a:pt x="14" y="19"/>
                  </a:cubicBezTo>
                  <a:cubicBezTo>
                    <a:pt x="15" y="18"/>
                    <a:pt x="16" y="17"/>
                    <a:pt x="17" y="16"/>
                  </a:cubicBezTo>
                  <a:cubicBezTo>
                    <a:pt x="16" y="15"/>
                    <a:pt x="15" y="14"/>
                    <a:pt x="14" y="13"/>
                  </a:cubicBezTo>
                  <a:cubicBezTo>
                    <a:pt x="12" y="12"/>
                    <a:pt x="11" y="10"/>
                    <a:pt x="11" y="9"/>
                  </a:cubicBezTo>
                  <a:cubicBezTo>
                    <a:pt x="8" y="11"/>
                    <a:pt x="5" y="13"/>
                    <a:pt x="3" y="16"/>
                  </a:cubicBezTo>
                  <a:cubicBezTo>
                    <a:pt x="1" y="19"/>
                    <a:pt x="0" y="22"/>
                    <a:pt x="0" y="25"/>
                  </a:cubicBezTo>
                  <a:cubicBezTo>
                    <a:pt x="0" y="32"/>
                    <a:pt x="4" y="38"/>
                    <a:pt x="10" y="42"/>
                  </a:cubicBezTo>
                  <a:cubicBezTo>
                    <a:pt x="11" y="43"/>
                    <a:pt x="12" y="43"/>
                    <a:pt x="13" y="44"/>
                  </a:cubicBezTo>
                  <a:cubicBezTo>
                    <a:pt x="13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7" y="46"/>
                    <a:pt x="18" y="46"/>
                    <a:pt x="19" y="47"/>
                  </a:cubicBezTo>
                  <a:cubicBezTo>
                    <a:pt x="20" y="47"/>
                    <a:pt x="22" y="48"/>
                    <a:pt x="23" y="48"/>
                  </a:cubicBezTo>
                  <a:cubicBezTo>
                    <a:pt x="23" y="48"/>
                    <a:pt x="23" y="48"/>
                    <a:pt x="24" y="48"/>
                  </a:cubicBezTo>
                  <a:cubicBezTo>
                    <a:pt x="24" y="49"/>
                    <a:pt x="25" y="49"/>
                    <a:pt x="25" y="49"/>
                  </a:cubicBezTo>
                  <a:cubicBezTo>
                    <a:pt x="26" y="49"/>
                    <a:pt x="26" y="49"/>
                    <a:pt x="27" y="49"/>
                  </a:cubicBezTo>
                  <a:cubicBezTo>
                    <a:pt x="28" y="49"/>
                    <a:pt x="29" y="50"/>
                    <a:pt x="30" y="50"/>
                  </a:cubicBezTo>
                  <a:cubicBezTo>
                    <a:pt x="32" y="50"/>
                    <a:pt x="33" y="51"/>
                    <a:pt x="35" y="51"/>
                  </a:cubicBezTo>
                  <a:cubicBezTo>
                    <a:pt x="36" y="51"/>
                    <a:pt x="37" y="51"/>
                    <a:pt x="38" y="51"/>
                  </a:cubicBezTo>
                  <a:cubicBezTo>
                    <a:pt x="39" y="51"/>
                    <a:pt x="39" y="51"/>
                    <a:pt x="40" y="51"/>
                  </a:cubicBezTo>
                  <a:cubicBezTo>
                    <a:pt x="41" y="51"/>
                    <a:pt x="42" y="51"/>
                    <a:pt x="43" y="51"/>
                  </a:cubicBezTo>
                  <a:cubicBezTo>
                    <a:pt x="45" y="51"/>
                    <a:pt x="46" y="51"/>
                    <a:pt x="47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9" y="51"/>
                    <a:pt x="51" y="51"/>
                    <a:pt x="52" y="51"/>
                  </a:cubicBezTo>
                  <a:cubicBezTo>
                    <a:pt x="52" y="51"/>
                    <a:pt x="53" y="51"/>
                    <a:pt x="53" y="51"/>
                  </a:cubicBezTo>
                  <a:cubicBezTo>
                    <a:pt x="54" y="50"/>
                    <a:pt x="55" y="50"/>
                    <a:pt x="56" y="50"/>
                  </a:cubicBezTo>
                  <a:cubicBezTo>
                    <a:pt x="58" y="50"/>
                    <a:pt x="59" y="49"/>
                    <a:pt x="60" y="49"/>
                  </a:cubicBezTo>
                  <a:cubicBezTo>
                    <a:pt x="63" y="49"/>
                    <a:pt x="65" y="48"/>
                    <a:pt x="68" y="47"/>
                  </a:cubicBezTo>
                  <a:cubicBezTo>
                    <a:pt x="69" y="46"/>
                    <a:pt x="70" y="46"/>
                    <a:pt x="71" y="45"/>
                  </a:cubicBezTo>
                  <a:cubicBezTo>
                    <a:pt x="72" y="45"/>
                    <a:pt x="73" y="44"/>
                    <a:pt x="74" y="44"/>
                  </a:cubicBezTo>
                  <a:cubicBezTo>
                    <a:pt x="75" y="43"/>
                    <a:pt x="76" y="43"/>
                    <a:pt x="76" y="42"/>
                  </a:cubicBezTo>
                  <a:cubicBezTo>
                    <a:pt x="77" y="42"/>
                    <a:pt x="77" y="42"/>
                    <a:pt x="77" y="41"/>
                  </a:cubicBezTo>
                  <a:cubicBezTo>
                    <a:pt x="83" y="37"/>
                    <a:pt x="86" y="32"/>
                    <a:pt x="86" y="25"/>
                  </a:cubicBezTo>
                  <a:cubicBezTo>
                    <a:pt x="86" y="22"/>
                    <a:pt x="85" y="19"/>
                    <a:pt x="8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34">
              <a:extLst>
                <a:ext uri="{FF2B5EF4-FFF2-40B4-BE49-F238E27FC236}">
                  <a16:creationId xmlns:a16="http://schemas.microsoft.com/office/drawing/2014/main" id="{FD8418E2-F379-4E6C-9982-385C96347E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2" y="2200"/>
              <a:ext cx="206" cy="136"/>
            </a:xfrm>
            <a:custGeom>
              <a:avLst/>
              <a:gdLst>
                <a:gd name="T0" fmla="*/ 24 w 86"/>
                <a:gd name="T1" fmla="*/ 28 h 57"/>
                <a:gd name="T2" fmla="*/ 65 w 86"/>
                <a:gd name="T3" fmla="*/ 27 h 57"/>
                <a:gd name="T4" fmla="*/ 25 w 86"/>
                <a:gd name="T5" fmla="*/ 28 h 57"/>
                <a:gd name="T6" fmla="*/ 14 w 86"/>
                <a:gd name="T7" fmla="*/ 50 h 57"/>
                <a:gd name="T8" fmla="*/ 65 w 86"/>
                <a:gd name="T9" fmla="*/ 27 h 57"/>
                <a:gd name="T10" fmla="*/ 24 w 86"/>
                <a:gd name="T11" fmla="*/ 28 h 57"/>
                <a:gd name="T12" fmla="*/ 14 w 86"/>
                <a:gd name="T13" fmla="*/ 43 h 57"/>
                <a:gd name="T14" fmla="*/ 43 w 86"/>
                <a:gd name="T15" fmla="*/ 47 h 57"/>
                <a:gd name="T16" fmla="*/ 24 w 86"/>
                <a:gd name="T17" fmla="*/ 28 h 57"/>
                <a:gd name="T18" fmla="*/ 17 w 86"/>
                <a:gd name="T19" fmla="*/ 40 h 57"/>
                <a:gd name="T20" fmla="*/ 67 w 86"/>
                <a:gd name="T21" fmla="*/ 41 h 57"/>
                <a:gd name="T22" fmla="*/ 65 w 86"/>
                <a:gd name="T23" fmla="*/ 27 h 57"/>
                <a:gd name="T24" fmla="*/ 24 w 86"/>
                <a:gd name="T25" fmla="*/ 43 h 57"/>
                <a:gd name="T26" fmla="*/ 67 w 86"/>
                <a:gd name="T27" fmla="*/ 52 h 57"/>
                <a:gd name="T28" fmla="*/ 67 w 86"/>
                <a:gd name="T29" fmla="*/ 26 h 57"/>
                <a:gd name="T30" fmla="*/ 43 w 86"/>
                <a:gd name="T31" fmla="*/ 47 h 57"/>
                <a:gd name="T32" fmla="*/ 43 w 86"/>
                <a:gd name="T33" fmla="*/ 57 h 57"/>
                <a:gd name="T34" fmla="*/ 65 w 86"/>
                <a:gd name="T35" fmla="*/ 27 h 57"/>
                <a:gd name="T36" fmla="*/ 24 w 86"/>
                <a:gd name="T37" fmla="*/ 28 h 57"/>
                <a:gd name="T38" fmla="*/ 43 w 86"/>
                <a:gd name="T39" fmla="*/ 57 h 57"/>
                <a:gd name="T40" fmla="*/ 65 w 86"/>
                <a:gd name="T41" fmla="*/ 27 h 57"/>
                <a:gd name="T42" fmla="*/ 25 w 86"/>
                <a:gd name="T43" fmla="*/ 28 h 57"/>
                <a:gd name="T44" fmla="*/ 43 w 86"/>
                <a:gd name="T45" fmla="*/ 21 h 57"/>
                <a:gd name="T46" fmla="*/ 0 w 86"/>
                <a:gd name="T47" fmla="*/ 4 h 57"/>
                <a:gd name="T48" fmla="*/ 11 w 86"/>
                <a:gd name="T49" fmla="*/ 48 h 57"/>
                <a:gd name="T50" fmla="*/ 77 w 86"/>
                <a:gd name="T51" fmla="*/ 47 h 57"/>
                <a:gd name="T52" fmla="*/ 81 w 86"/>
                <a:gd name="T53" fmla="*/ 0 h 57"/>
                <a:gd name="T54" fmla="*/ 14 w 86"/>
                <a:gd name="T55" fmla="*/ 37 h 57"/>
                <a:gd name="T56" fmla="*/ 14 w 86"/>
                <a:gd name="T57" fmla="*/ 24 h 57"/>
                <a:gd name="T58" fmla="*/ 23 w 86"/>
                <a:gd name="T59" fmla="*/ 28 h 57"/>
                <a:gd name="T60" fmla="*/ 35 w 86"/>
                <a:gd name="T61" fmla="*/ 30 h 57"/>
                <a:gd name="T62" fmla="*/ 52 w 86"/>
                <a:gd name="T63" fmla="*/ 30 h 57"/>
                <a:gd name="T64" fmla="*/ 67 w 86"/>
                <a:gd name="T65" fmla="*/ 26 h 57"/>
                <a:gd name="T66" fmla="*/ 76 w 86"/>
                <a:gd name="T67" fmla="*/ 31 h 57"/>
                <a:gd name="T68" fmla="*/ 24 w 86"/>
                <a:gd name="T69" fmla="*/ 28 h 57"/>
                <a:gd name="T70" fmla="*/ 43 w 86"/>
                <a:gd name="T71" fmla="*/ 47 h 57"/>
                <a:gd name="T72" fmla="*/ 43 w 86"/>
                <a:gd name="T73" fmla="*/ 57 h 57"/>
                <a:gd name="T74" fmla="*/ 25 w 86"/>
                <a:gd name="T75" fmla="*/ 28 h 57"/>
                <a:gd name="T76" fmla="*/ 65 w 86"/>
                <a:gd name="T77" fmla="*/ 27 h 57"/>
                <a:gd name="T78" fmla="*/ 24 w 86"/>
                <a:gd name="T79" fmla="*/ 54 h 57"/>
                <a:gd name="T80" fmla="*/ 24 w 86"/>
                <a:gd name="T81" fmla="*/ 28 h 57"/>
                <a:gd name="T82" fmla="*/ 67 w 86"/>
                <a:gd name="T83" fmla="*/ 26 h 57"/>
                <a:gd name="T84" fmla="*/ 14 w 86"/>
                <a:gd name="T85" fmla="*/ 50 h 57"/>
                <a:gd name="T86" fmla="*/ 24 w 86"/>
                <a:gd name="T87" fmla="*/ 28 h 57"/>
                <a:gd name="T88" fmla="*/ 65 w 86"/>
                <a:gd name="T89" fmla="*/ 27 h 57"/>
                <a:gd name="T90" fmla="*/ 14 w 86"/>
                <a:gd name="T91" fmla="*/ 43 h 57"/>
                <a:gd name="T92" fmla="*/ 43 w 86"/>
                <a:gd name="T93" fmla="*/ 47 h 57"/>
                <a:gd name="T94" fmla="*/ 65 w 86"/>
                <a:gd name="T95" fmla="*/ 27 h 57"/>
                <a:gd name="T96" fmla="*/ 17 w 86"/>
                <a:gd name="T97" fmla="*/ 40 h 57"/>
                <a:gd name="T98" fmla="*/ 67 w 86"/>
                <a:gd name="T99" fmla="*/ 41 h 57"/>
                <a:gd name="T100" fmla="*/ 65 w 86"/>
                <a:gd name="T101" fmla="*/ 27 h 57"/>
                <a:gd name="T102" fmla="*/ 24 w 86"/>
                <a:gd name="T103" fmla="*/ 43 h 57"/>
                <a:gd name="T104" fmla="*/ 67 w 86"/>
                <a:gd name="T105" fmla="*/ 52 h 57"/>
                <a:gd name="T106" fmla="*/ 24 w 86"/>
                <a:gd name="T107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6" h="57">
                  <a:moveTo>
                    <a:pt x="65" y="27"/>
                  </a:moveTo>
                  <a:cubicBezTo>
                    <a:pt x="65" y="27"/>
                    <a:pt x="65" y="27"/>
                    <a:pt x="65" y="27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66" y="27"/>
                    <a:pt x="66" y="27"/>
                    <a:pt x="67" y="26"/>
                  </a:cubicBezTo>
                  <a:cubicBezTo>
                    <a:pt x="66" y="27"/>
                    <a:pt x="66" y="27"/>
                    <a:pt x="65" y="27"/>
                  </a:cubicBezTo>
                  <a:close/>
                  <a:moveTo>
                    <a:pt x="24" y="28"/>
                  </a:move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5" y="28"/>
                    <a:pt x="25" y="28"/>
                  </a:cubicBezTo>
                  <a:cubicBezTo>
                    <a:pt x="25" y="28"/>
                    <a:pt x="24" y="28"/>
                    <a:pt x="24" y="28"/>
                  </a:cubicBezTo>
                  <a:close/>
                  <a:moveTo>
                    <a:pt x="65" y="27"/>
                  </a:moveTo>
                  <a:cubicBezTo>
                    <a:pt x="65" y="27"/>
                    <a:pt x="65" y="27"/>
                    <a:pt x="65" y="27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66" y="27"/>
                    <a:pt x="66" y="27"/>
                    <a:pt x="67" y="26"/>
                  </a:cubicBezTo>
                  <a:cubicBezTo>
                    <a:pt x="66" y="27"/>
                    <a:pt x="66" y="27"/>
                    <a:pt x="65" y="27"/>
                  </a:cubicBezTo>
                  <a:close/>
                  <a:moveTo>
                    <a:pt x="24" y="28"/>
                  </a:move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5" y="28"/>
                    <a:pt x="25" y="28"/>
                  </a:cubicBezTo>
                  <a:cubicBezTo>
                    <a:pt x="25" y="28"/>
                    <a:pt x="24" y="28"/>
                    <a:pt x="24" y="28"/>
                  </a:cubicBezTo>
                  <a:close/>
                  <a:moveTo>
                    <a:pt x="43" y="47"/>
                  </a:moveTo>
                  <a:cubicBezTo>
                    <a:pt x="36" y="47"/>
                    <a:pt x="29" y="45"/>
                    <a:pt x="24" y="43"/>
                  </a:cubicBezTo>
                  <a:cubicBezTo>
                    <a:pt x="21" y="42"/>
                    <a:pt x="19" y="41"/>
                    <a:pt x="17" y="40"/>
                  </a:cubicBezTo>
                  <a:cubicBezTo>
                    <a:pt x="16" y="41"/>
                    <a:pt x="15" y="42"/>
                    <a:pt x="14" y="43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7" y="51"/>
                    <a:pt x="20" y="53"/>
                    <a:pt x="24" y="54"/>
                  </a:cubicBezTo>
                  <a:cubicBezTo>
                    <a:pt x="30" y="56"/>
                    <a:pt x="36" y="57"/>
                    <a:pt x="43" y="57"/>
                  </a:cubicBezTo>
                  <a:cubicBezTo>
                    <a:pt x="52" y="57"/>
                    <a:pt x="60" y="55"/>
                    <a:pt x="67" y="52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1" y="45"/>
                    <a:pt x="53" y="47"/>
                    <a:pt x="43" y="47"/>
                  </a:cubicBezTo>
                  <a:close/>
                  <a:moveTo>
                    <a:pt x="65" y="27"/>
                  </a:moveTo>
                  <a:cubicBezTo>
                    <a:pt x="65" y="27"/>
                    <a:pt x="65" y="27"/>
                    <a:pt x="65" y="27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66" y="27"/>
                    <a:pt x="66" y="27"/>
                    <a:pt x="67" y="26"/>
                  </a:cubicBezTo>
                  <a:cubicBezTo>
                    <a:pt x="66" y="27"/>
                    <a:pt x="66" y="27"/>
                    <a:pt x="65" y="27"/>
                  </a:cubicBezTo>
                  <a:close/>
                  <a:moveTo>
                    <a:pt x="24" y="28"/>
                  </a:move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5" y="28"/>
                    <a:pt x="25" y="28"/>
                  </a:cubicBezTo>
                  <a:cubicBezTo>
                    <a:pt x="25" y="28"/>
                    <a:pt x="24" y="28"/>
                    <a:pt x="24" y="28"/>
                  </a:cubicBezTo>
                  <a:close/>
                  <a:moveTo>
                    <a:pt x="43" y="47"/>
                  </a:moveTo>
                  <a:cubicBezTo>
                    <a:pt x="36" y="47"/>
                    <a:pt x="29" y="45"/>
                    <a:pt x="24" y="43"/>
                  </a:cubicBezTo>
                  <a:cubicBezTo>
                    <a:pt x="21" y="42"/>
                    <a:pt x="19" y="41"/>
                    <a:pt x="17" y="40"/>
                  </a:cubicBezTo>
                  <a:cubicBezTo>
                    <a:pt x="16" y="41"/>
                    <a:pt x="15" y="42"/>
                    <a:pt x="14" y="43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7" y="51"/>
                    <a:pt x="20" y="53"/>
                    <a:pt x="24" y="54"/>
                  </a:cubicBezTo>
                  <a:cubicBezTo>
                    <a:pt x="30" y="56"/>
                    <a:pt x="36" y="57"/>
                    <a:pt x="43" y="57"/>
                  </a:cubicBezTo>
                  <a:cubicBezTo>
                    <a:pt x="52" y="57"/>
                    <a:pt x="60" y="55"/>
                    <a:pt x="67" y="52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1" y="45"/>
                    <a:pt x="53" y="47"/>
                    <a:pt x="43" y="47"/>
                  </a:cubicBezTo>
                  <a:close/>
                  <a:moveTo>
                    <a:pt x="65" y="27"/>
                  </a:moveTo>
                  <a:cubicBezTo>
                    <a:pt x="65" y="27"/>
                    <a:pt x="65" y="27"/>
                    <a:pt x="65" y="27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66" y="27"/>
                    <a:pt x="66" y="27"/>
                    <a:pt x="67" y="26"/>
                  </a:cubicBezTo>
                  <a:cubicBezTo>
                    <a:pt x="66" y="27"/>
                    <a:pt x="66" y="27"/>
                    <a:pt x="65" y="27"/>
                  </a:cubicBezTo>
                  <a:close/>
                  <a:moveTo>
                    <a:pt x="24" y="28"/>
                  </a:move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5" y="28"/>
                    <a:pt x="25" y="28"/>
                  </a:cubicBezTo>
                  <a:cubicBezTo>
                    <a:pt x="25" y="28"/>
                    <a:pt x="24" y="28"/>
                    <a:pt x="24" y="28"/>
                  </a:cubicBezTo>
                  <a:close/>
                  <a:moveTo>
                    <a:pt x="43" y="47"/>
                  </a:moveTo>
                  <a:cubicBezTo>
                    <a:pt x="36" y="47"/>
                    <a:pt x="29" y="45"/>
                    <a:pt x="24" y="43"/>
                  </a:cubicBezTo>
                  <a:cubicBezTo>
                    <a:pt x="21" y="42"/>
                    <a:pt x="19" y="41"/>
                    <a:pt x="17" y="40"/>
                  </a:cubicBezTo>
                  <a:cubicBezTo>
                    <a:pt x="16" y="41"/>
                    <a:pt x="15" y="42"/>
                    <a:pt x="14" y="43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7" y="51"/>
                    <a:pt x="20" y="53"/>
                    <a:pt x="24" y="54"/>
                  </a:cubicBezTo>
                  <a:cubicBezTo>
                    <a:pt x="30" y="56"/>
                    <a:pt x="36" y="57"/>
                    <a:pt x="43" y="57"/>
                  </a:cubicBezTo>
                  <a:cubicBezTo>
                    <a:pt x="52" y="57"/>
                    <a:pt x="60" y="55"/>
                    <a:pt x="67" y="52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1" y="45"/>
                    <a:pt x="53" y="47"/>
                    <a:pt x="43" y="47"/>
                  </a:cubicBezTo>
                  <a:close/>
                  <a:moveTo>
                    <a:pt x="65" y="27"/>
                  </a:moveTo>
                  <a:cubicBezTo>
                    <a:pt x="65" y="27"/>
                    <a:pt x="65" y="27"/>
                    <a:pt x="65" y="27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66" y="27"/>
                    <a:pt x="66" y="27"/>
                    <a:pt x="67" y="26"/>
                  </a:cubicBezTo>
                  <a:cubicBezTo>
                    <a:pt x="66" y="27"/>
                    <a:pt x="66" y="27"/>
                    <a:pt x="65" y="27"/>
                  </a:cubicBezTo>
                  <a:close/>
                  <a:moveTo>
                    <a:pt x="24" y="28"/>
                  </a:move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5" y="28"/>
                    <a:pt x="25" y="28"/>
                  </a:cubicBezTo>
                  <a:cubicBezTo>
                    <a:pt x="25" y="28"/>
                    <a:pt x="24" y="28"/>
                    <a:pt x="24" y="28"/>
                  </a:cubicBezTo>
                  <a:close/>
                  <a:moveTo>
                    <a:pt x="43" y="47"/>
                  </a:moveTo>
                  <a:cubicBezTo>
                    <a:pt x="36" y="47"/>
                    <a:pt x="29" y="45"/>
                    <a:pt x="24" y="43"/>
                  </a:cubicBezTo>
                  <a:cubicBezTo>
                    <a:pt x="21" y="42"/>
                    <a:pt x="19" y="41"/>
                    <a:pt x="17" y="40"/>
                  </a:cubicBezTo>
                  <a:cubicBezTo>
                    <a:pt x="16" y="41"/>
                    <a:pt x="15" y="42"/>
                    <a:pt x="14" y="43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7" y="51"/>
                    <a:pt x="20" y="53"/>
                    <a:pt x="24" y="54"/>
                  </a:cubicBezTo>
                  <a:cubicBezTo>
                    <a:pt x="30" y="56"/>
                    <a:pt x="36" y="57"/>
                    <a:pt x="43" y="57"/>
                  </a:cubicBezTo>
                  <a:cubicBezTo>
                    <a:pt x="52" y="57"/>
                    <a:pt x="60" y="55"/>
                    <a:pt x="67" y="52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1" y="45"/>
                    <a:pt x="53" y="47"/>
                    <a:pt x="43" y="47"/>
                  </a:cubicBezTo>
                  <a:close/>
                  <a:moveTo>
                    <a:pt x="65" y="27"/>
                  </a:moveTo>
                  <a:cubicBezTo>
                    <a:pt x="65" y="27"/>
                    <a:pt x="65" y="27"/>
                    <a:pt x="65" y="27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66" y="27"/>
                    <a:pt x="66" y="27"/>
                    <a:pt x="67" y="26"/>
                  </a:cubicBezTo>
                  <a:cubicBezTo>
                    <a:pt x="66" y="27"/>
                    <a:pt x="66" y="27"/>
                    <a:pt x="65" y="27"/>
                  </a:cubicBezTo>
                  <a:close/>
                  <a:moveTo>
                    <a:pt x="24" y="28"/>
                  </a:move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5" y="28"/>
                    <a:pt x="25" y="28"/>
                  </a:cubicBezTo>
                  <a:cubicBezTo>
                    <a:pt x="25" y="28"/>
                    <a:pt x="24" y="28"/>
                    <a:pt x="24" y="28"/>
                  </a:cubicBezTo>
                  <a:close/>
                  <a:moveTo>
                    <a:pt x="43" y="47"/>
                  </a:moveTo>
                  <a:cubicBezTo>
                    <a:pt x="36" y="47"/>
                    <a:pt x="29" y="45"/>
                    <a:pt x="24" y="43"/>
                  </a:cubicBezTo>
                  <a:cubicBezTo>
                    <a:pt x="21" y="42"/>
                    <a:pt x="19" y="41"/>
                    <a:pt x="17" y="40"/>
                  </a:cubicBezTo>
                  <a:cubicBezTo>
                    <a:pt x="16" y="41"/>
                    <a:pt x="15" y="42"/>
                    <a:pt x="14" y="43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7" y="51"/>
                    <a:pt x="20" y="53"/>
                    <a:pt x="24" y="54"/>
                  </a:cubicBezTo>
                  <a:cubicBezTo>
                    <a:pt x="30" y="56"/>
                    <a:pt x="36" y="57"/>
                    <a:pt x="43" y="57"/>
                  </a:cubicBezTo>
                  <a:cubicBezTo>
                    <a:pt x="52" y="57"/>
                    <a:pt x="60" y="55"/>
                    <a:pt x="67" y="52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1" y="45"/>
                    <a:pt x="53" y="47"/>
                    <a:pt x="43" y="47"/>
                  </a:cubicBezTo>
                  <a:close/>
                  <a:moveTo>
                    <a:pt x="65" y="27"/>
                  </a:moveTo>
                  <a:cubicBezTo>
                    <a:pt x="65" y="27"/>
                    <a:pt x="65" y="27"/>
                    <a:pt x="65" y="27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66" y="27"/>
                    <a:pt x="66" y="27"/>
                    <a:pt x="67" y="26"/>
                  </a:cubicBezTo>
                  <a:cubicBezTo>
                    <a:pt x="66" y="27"/>
                    <a:pt x="66" y="27"/>
                    <a:pt x="65" y="27"/>
                  </a:cubicBezTo>
                  <a:close/>
                  <a:moveTo>
                    <a:pt x="24" y="28"/>
                  </a:move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5" y="28"/>
                    <a:pt x="25" y="28"/>
                  </a:cubicBezTo>
                  <a:cubicBezTo>
                    <a:pt x="25" y="28"/>
                    <a:pt x="24" y="28"/>
                    <a:pt x="24" y="28"/>
                  </a:cubicBezTo>
                  <a:close/>
                  <a:moveTo>
                    <a:pt x="24" y="43"/>
                  </a:moveTo>
                  <a:cubicBezTo>
                    <a:pt x="21" y="42"/>
                    <a:pt x="19" y="41"/>
                    <a:pt x="17" y="40"/>
                  </a:cubicBezTo>
                  <a:cubicBezTo>
                    <a:pt x="16" y="41"/>
                    <a:pt x="15" y="42"/>
                    <a:pt x="14" y="43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7" y="51"/>
                    <a:pt x="20" y="53"/>
                    <a:pt x="24" y="54"/>
                  </a:cubicBezTo>
                  <a:cubicBezTo>
                    <a:pt x="30" y="56"/>
                    <a:pt x="36" y="57"/>
                    <a:pt x="43" y="57"/>
                  </a:cubicBezTo>
                  <a:cubicBezTo>
                    <a:pt x="52" y="57"/>
                    <a:pt x="60" y="55"/>
                    <a:pt x="67" y="52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1" y="45"/>
                    <a:pt x="53" y="47"/>
                    <a:pt x="43" y="47"/>
                  </a:cubicBezTo>
                  <a:cubicBezTo>
                    <a:pt x="36" y="47"/>
                    <a:pt x="29" y="45"/>
                    <a:pt x="24" y="43"/>
                  </a:cubicBezTo>
                  <a:close/>
                  <a:moveTo>
                    <a:pt x="67" y="26"/>
                  </a:moveTo>
                  <a:cubicBezTo>
                    <a:pt x="66" y="27"/>
                    <a:pt x="66" y="27"/>
                    <a:pt x="65" y="27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66" y="27"/>
                    <a:pt x="66" y="27"/>
                    <a:pt x="67" y="26"/>
                  </a:cubicBezTo>
                  <a:close/>
                  <a:moveTo>
                    <a:pt x="24" y="28"/>
                  </a:move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5" y="28"/>
                    <a:pt x="25" y="28"/>
                  </a:cubicBezTo>
                  <a:cubicBezTo>
                    <a:pt x="25" y="28"/>
                    <a:pt x="24" y="28"/>
                    <a:pt x="24" y="28"/>
                  </a:cubicBezTo>
                  <a:close/>
                  <a:moveTo>
                    <a:pt x="81" y="0"/>
                  </a:moveTo>
                  <a:cubicBezTo>
                    <a:pt x="80" y="0"/>
                    <a:pt x="78" y="1"/>
                    <a:pt x="77" y="2"/>
                  </a:cubicBezTo>
                  <a:cubicBezTo>
                    <a:pt x="77" y="3"/>
                    <a:pt x="76" y="4"/>
                    <a:pt x="76" y="5"/>
                  </a:cubicBezTo>
                  <a:cubicBezTo>
                    <a:pt x="76" y="9"/>
                    <a:pt x="73" y="12"/>
                    <a:pt x="67" y="15"/>
                  </a:cubicBezTo>
                  <a:cubicBezTo>
                    <a:pt x="61" y="18"/>
                    <a:pt x="53" y="21"/>
                    <a:pt x="43" y="21"/>
                  </a:cubicBezTo>
                  <a:cubicBezTo>
                    <a:pt x="36" y="21"/>
                    <a:pt x="29" y="19"/>
                    <a:pt x="24" y="17"/>
                  </a:cubicBezTo>
                  <a:cubicBezTo>
                    <a:pt x="19" y="16"/>
                    <a:pt x="16" y="14"/>
                    <a:pt x="14" y="11"/>
                  </a:cubicBezTo>
                  <a:cubicBezTo>
                    <a:pt x="12" y="9"/>
                    <a:pt x="10" y="7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3" y="0"/>
                    <a:pt x="1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7"/>
                    <a:pt x="3" y="40"/>
                  </a:cubicBezTo>
                  <a:cubicBezTo>
                    <a:pt x="4" y="42"/>
                    <a:pt x="5" y="43"/>
                    <a:pt x="7" y="45"/>
                  </a:cubicBezTo>
                  <a:cubicBezTo>
                    <a:pt x="8" y="46"/>
                    <a:pt x="9" y="46"/>
                    <a:pt x="10" y="47"/>
                  </a:cubicBezTo>
                  <a:cubicBezTo>
                    <a:pt x="10" y="47"/>
                    <a:pt x="10" y="48"/>
                    <a:pt x="11" y="48"/>
                  </a:cubicBezTo>
                  <a:cubicBezTo>
                    <a:pt x="12" y="48"/>
                    <a:pt x="13" y="49"/>
                    <a:pt x="14" y="50"/>
                  </a:cubicBezTo>
                  <a:cubicBezTo>
                    <a:pt x="17" y="51"/>
                    <a:pt x="20" y="53"/>
                    <a:pt x="24" y="54"/>
                  </a:cubicBezTo>
                  <a:cubicBezTo>
                    <a:pt x="30" y="56"/>
                    <a:pt x="36" y="57"/>
                    <a:pt x="43" y="57"/>
                  </a:cubicBezTo>
                  <a:cubicBezTo>
                    <a:pt x="52" y="57"/>
                    <a:pt x="60" y="55"/>
                    <a:pt x="67" y="52"/>
                  </a:cubicBezTo>
                  <a:cubicBezTo>
                    <a:pt x="71" y="51"/>
                    <a:pt x="74" y="50"/>
                    <a:pt x="76" y="48"/>
                  </a:cubicBezTo>
                  <a:cubicBezTo>
                    <a:pt x="76" y="48"/>
                    <a:pt x="77" y="47"/>
                    <a:pt x="77" y="47"/>
                  </a:cubicBezTo>
                  <a:cubicBezTo>
                    <a:pt x="77" y="47"/>
                    <a:pt x="77" y="47"/>
                    <a:pt x="77" y="47"/>
                  </a:cubicBezTo>
                  <a:cubicBezTo>
                    <a:pt x="78" y="46"/>
                    <a:pt x="79" y="45"/>
                    <a:pt x="80" y="45"/>
                  </a:cubicBezTo>
                  <a:cubicBezTo>
                    <a:pt x="81" y="43"/>
                    <a:pt x="83" y="42"/>
                    <a:pt x="84" y="40"/>
                  </a:cubicBezTo>
                  <a:cubicBezTo>
                    <a:pt x="85" y="37"/>
                    <a:pt x="86" y="34"/>
                    <a:pt x="86" y="31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2"/>
                    <a:pt x="84" y="0"/>
                    <a:pt x="81" y="0"/>
                  </a:cubicBezTo>
                  <a:close/>
                  <a:moveTo>
                    <a:pt x="70" y="40"/>
                  </a:moveTo>
                  <a:cubicBezTo>
                    <a:pt x="69" y="41"/>
                    <a:pt x="68" y="41"/>
                    <a:pt x="67" y="41"/>
                  </a:cubicBezTo>
                  <a:cubicBezTo>
                    <a:pt x="61" y="45"/>
                    <a:pt x="53" y="47"/>
                    <a:pt x="43" y="47"/>
                  </a:cubicBezTo>
                  <a:cubicBezTo>
                    <a:pt x="36" y="47"/>
                    <a:pt x="29" y="45"/>
                    <a:pt x="24" y="43"/>
                  </a:cubicBezTo>
                  <a:cubicBezTo>
                    <a:pt x="21" y="42"/>
                    <a:pt x="19" y="41"/>
                    <a:pt x="17" y="40"/>
                  </a:cubicBezTo>
                  <a:cubicBezTo>
                    <a:pt x="16" y="39"/>
                    <a:pt x="15" y="38"/>
                    <a:pt x="14" y="37"/>
                  </a:cubicBezTo>
                  <a:cubicBezTo>
                    <a:pt x="12" y="36"/>
                    <a:pt x="11" y="34"/>
                    <a:pt x="11" y="33"/>
                  </a:cubicBezTo>
                  <a:cubicBezTo>
                    <a:pt x="11" y="32"/>
                    <a:pt x="10" y="31"/>
                    <a:pt x="10" y="3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1" y="22"/>
                    <a:pt x="12" y="23"/>
                    <a:pt x="13" y="23"/>
                  </a:cubicBezTo>
                  <a:cubicBezTo>
                    <a:pt x="13" y="23"/>
                    <a:pt x="14" y="23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5" y="24"/>
                    <a:pt x="16" y="25"/>
                  </a:cubicBezTo>
                  <a:cubicBezTo>
                    <a:pt x="17" y="25"/>
                    <a:pt x="18" y="26"/>
                    <a:pt x="20" y="26"/>
                  </a:cubicBezTo>
                  <a:cubicBezTo>
                    <a:pt x="20" y="27"/>
                    <a:pt x="21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3" y="27"/>
                  </a:cubicBezTo>
                  <a:cubicBezTo>
                    <a:pt x="23" y="27"/>
                    <a:pt x="23" y="28"/>
                    <a:pt x="23" y="28"/>
                  </a:cubicBezTo>
                  <a:cubicBezTo>
                    <a:pt x="23" y="28"/>
                    <a:pt x="23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5" y="28"/>
                    <a:pt x="25" y="28"/>
                  </a:cubicBezTo>
                  <a:cubicBezTo>
                    <a:pt x="26" y="28"/>
                    <a:pt x="26" y="28"/>
                    <a:pt x="27" y="29"/>
                  </a:cubicBezTo>
                  <a:cubicBezTo>
                    <a:pt x="28" y="29"/>
                    <a:pt x="29" y="29"/>
                    <a:pt x="30" y="29"/>
                  </a:cubicBezTo>
                  <a:cubicBezTo>
                    <a:pt x="32" y="30"/>
                    <a:pt x="33" y="30"/>
                    <a:pt x="35" y="30"/>
                  </a:cubicBezTo>
                  <a:cubicBezTo>
                    <a:pt x="36" y="30"/>
                    <a:pt x="37" y="30"/>
                    <a:pt x="38" y="30"/>
                  </a:cubicBezTo>
                  <a:cubicBezTo>
                    <a:pt x="39" y="30"/>
                    <a:pt x="39" y="30"/>
                    <a:pt x="40" y="30"/>
                  </a:cubicBezTo>
                  <a:cubicBezTo>
                    <a:pt x="41" y="30"/>
                    <a:pt x="42" y="31"/>
                    <a:pt x="43" y="31"/>
                  </a:cubicBezTo>
                  <a:cubicBezTo>
                    <a:pt x="45" y="31"/>
                    <a:pt x="46" y="30"/>
                    <a:pt x="47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9" y="30"/>
                    <a:pt x="51" y="30"/>
                    <a:pt x="52" y="30"/>
                  </a:cubicBezTo>
                  <a:cubicBezTo>
                    <a:pt x="52" y="30"/>
                    <a:pt x="53" y="30"/>
                    <a:pt x="53" y="30"/>
                  </a:cubicBezTo>
                  <a:cubicBezTo>
                    <a:pt x="54" y="30"/>
                    <a:pt x="55" y="30"/>
                    <a:pt x="56" y="29"/>
                  </a:cubicBezTo>
                  <a:cubicBezTo>
                    <a:pt x="58" y="29"/>
                    <a:pt x="59" y="29"/>
                    <a:pt x="60" y="29"/>
                  </a:cubicBezTo>
                  <a:cubicBezTo>
                    <a:pt x="62" y="28"/>
                    <a:pt x="63" y="28"/>
                    <a:pt x="65" y="27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66" y="27"/>
                    <a:pt x="66" y="27"/>
                    <a:pt x="67" y="26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67" y="26"/>
                    <a:pt x="68" y="26"/>
                    <a:pt x="68" y="26"/>
                  </a:cubicBezTo>
                  <a:cubicBezTo>
                    <a:pt x="69" y="26"/>
                    <a:pt x="70" y="25"/>
                    <a:pt x="71" y="25"/>
                  </a:cubicBezTo>
                  <a:cubicBezTo>
                    <a:pt x="72" y="24"/>
                    <a:pt x="73" y="24"/>
                    <a:pt x="74" y="23"/>
                  </a:cubicBezTo>
                  <a:cubicBezTo>
                    <a:pt x="75" y="23"/>
                    <a:pt x="76" y="22"/>
                    <a:pt x="76" y="21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76" y="31"/>
                    <a:pt x="76" y="32"/>
                    <a:pt x="76" y="33"/>
                  </a:cubicBezTo>
                  <a:cubicBezTo>
                    <a:pt x="75" y="35"/>
                    <a:pt x="73" y="38"/>
                    <a:pt x="70" y="40"/>
                  </a:cubicBezTo>
                  <a:close/>
                  <a:moveTo>
                    <a:pt x="24" y="28"/>
                  </a:move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5" y="28"/>
                    <a:pt x="25" y="28"/>
                  </a:cubicBezTo>
                  <a:cubicBezTo>
                    <a:pt x="25" y="28"/>
                    <a:pt x="24" y="28"/>
                    <a:pt x="24" y="28"/>
                  </a:cubicBezTo>
                  <a:close/>
                  <a:moveTo>
                    <a:pt x="65" y="27"/>
                  </a:moveTo>
                  <a:cubicBezTo>
                    <a:pt x="65" y="27"/>
                    <a:pt x="65" y="27"/>
                    <a:pt x="65" y="27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66" y="27"/>
                    <a:pt x="66" y="27"/>
                    <a:pt x="67" y="26"/>
                  </a:cubicBezTo>
                  <a:cubicBezTo>
                    <a:pt x="66" y="27"/>
                    <a:pt x="66" y="27"/>
                    <a:pt x="65" y="27"/>
                  </a:cubicBezTo>
                  <a:close/>
                  <a:moveTo>
                    <a:pt x="43" y="47"/>
                  </a:moveTo>
                  <a:cubicBezTo>
                    <a:pt x="36" y="47"/>
                    <a:pt x="29" y="45"/>
                    <a:pt x="24" y="43"/>
                  </a:cubicBezTo>
                  <a:cubicBezTo>
                    <a:pt x="21" y="42"/>
                    <a:pt x="19" y="41"/>
                    <a:pt x="17" y="40"/>
                  </a:cubicBezTo>
                  <a:cubicBezTo>
                    <a:pt x="16" y="41"/>
                    <a:pt x="15" y="42"/>
                    <a:pt x="14" y="43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7" y="51"/>
                    <a:pt x="20" y="53"/>
                    <a:pt x="24" y="54"/>
                  </a:cubicBezTo>
                  <a:cubicBezTo>
                    <a:pt x="30" y="56"/>
                    <a:pt x="36" y="57"/>
                    <a:pt x="43" y="57"/>
                  </a:cubicBezTo>
                  <a:cubicBezTo>
                    <a:pt x="52" y="57"/>
                    <a:pt x="60" y="55"/>
                    <a:pt x="67" y="52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1" y="45"/>
                    <a:pt x="53" y="47"/>
                    <a:pt x="43" y="47"/>
                  </a:cubicBezTo>
                  <a:close/>
                  <a:moveTo>
                    <a:pt x="24" y="28"/>
                  </a:move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5" y="28"/>
                    <a:pt x="25" y="28"/>
                  </a:cubicBezTo>
                  <a:cubicBezTo>
                    <a:pt x="25" y="28"/>
                    <a:pt x="24" y="28"/>
                    <a:pt x="24" y="28"/>
                  </a:cubicBezTo>
                  <a:close/>
                  <a:moveTo>
                    <a:pt x="65" y="27"/>
                  </a:moveTo>
                  <a:cubicBezTo>
                    <a:pt x="65" y="27"/>
                    <a:pt x="65" y="27"/>
                    <a:pt x="65" y="27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66" y="27"/>
                    <a:pt x="66" y="27"/>
                    <a:pt x="67" y="26"/>
                  </a:cubicBezTo>
                  <a:cubicBezTo>
                    <a:pt x="66" y="27"/>
                    <a:pt x="66" y="27"/>
                    <a:pt x="65" y="27"/>
                  </a:cubicBezTo>
                  <a:close/>
                  <a:moveTo>
                    <a:pt x="43" y="47"/>
                  </a:moveTo>
                  <a:cubicBezTo>
                    <a:pt x="36" y="47"/>
                    <a:pt x="29" y="45"/>
                    <a:pt x="24" y="43"/>
                  </a:cubicBezTo>
                  <a:cubicBezTo>
                    <a:pt x="21" y="42"/>
                    <a:pt x="19" y="41"/>
                    <a:pt x="17" y="40"/>
                  </a:cubicBezTo>
                  <a:cubicBezTo>
                    <a:pt x="16" y="41"/>
                    <a:pt x="15" y="42"/>
                    <a:pt x="14" y="43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7" y="51"/>
                    <a:pt x="20" y="53"/>
                    <a:pt x="24" y="54"/>
                  </a:cubicBezTo>
                  <a:cubicBezTo>
                    <a:pt x="30" y="56"/>
                    <a:pt x="36" y="57"/>
                    <a:pt x="43" y="57"/>
                  </a:cubicBezTo>
                  <a:cubicBezTo>
                    <a:pt x="52" y="57"/>
                    <a:pt x="60" y="55"/>
                    <a:pt x="67" y="52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1" y="45"/>
                    <a:pt x="53" y="47"/>
                    <a:pt x="43" y="47"/>
                  </a:cubicBezTo>
                  <a:close/>
                  <a:moveTo>
                    <a:pt x="24" y="28"/>
                  </a:move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5" y="28"/>
                    <a:pt x="25" y="28"/>
                  </a:cubicBezTo>
                  <a:cubicBezTo>
                    <a:pt x="25" y="28"/>
                    <a:pt x="24" y="28"/>
                    <a:pt x="24" y="28"/>
                  </a:cubicBezTo>
                  <a:close/>
                  <a:moveTo>
                    <a:pt x="65" y="27"/>
                  </a:moveTo>
                  <a:cubicBezTo>
                    <a:pt x="65" y="27"/>
                    <a:pt x="65" y="27"/>
                    <a:pt x="65" y="27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66" y="27"/>
                    <a:pt x="66" y="27"/>
                    <a:pt x="67" y="26"/>
                  </a:cubicBezTo>
                  <a:cubicBezTo>
                    <a:pt x="66" y="27"/>
                    <a:pt x="66" y="27"/>
                    <a:pt x="65" y="27"/>
                  </a:cubicBezTo>
                  <a:close/>
                  <a:moveTo>
                    <a:pt x="43" y="47"/>
                  </a:moveTo>
                  <a:cubicBezTo>
                    <a:pt x="36" y="47"/>
                    <a:pt x="29" y="45"/>
                    <a:pt x="24" y="43"/>
                  </a:cubicBezTo>
                  <a:cubicBezTo>
                    <a:pt x="21" y="42"/>
                    <a:pt x="19" y="41"/>
                    <a:pt x="17" y="40"/>
                  </a:cubicBezTo>
                  <a:cubicBezTo>
                    <a:pt x="16" y="41"/>
                    <a:pt x="15" y="42"/>
                    <a:pt x="14" y="43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7" y="51"/>
                    <a:pt x="20" y="53"/>
                    <a:pt x="24" y="54"/>
                  </a:cubicBezTo>
                  <a:cubicBezTo>
                    <a:pt x="30" y="56"/>
                    <a:pt x="36" y="57"/>
                    <a:pt x="43" y="57"/>
                  </a:cubicBezTo>
                  <a:cubicBezTo>
                    <a:pt x="52" y="57"/>
                    <a:pt x="60" y="55"/>
                    <a:pt x="67" y="52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1" y="45"/>
                    <a:pt x="53" y="47"/>
                    <a:pt x="43" y="47"/>
                  </a:cubicBezTo>
                  <a:close/>
                  <a:moveTo>
                    <a:pt x="24" y="28"/>
                  </a:move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5" y="28"/>
                    <a:pt x="25" y="28"/>
                  </a:cubicBezTo>
                  <a:cubicBezTo>
                    <a:pt x="25" y="28"/>
                    <a:pt x="24" y="28"/>
                    <a:pt x="24" y="28"/>
                  </a:cubicBezTo>
                  <a:close/>
                  <a:moveTo>
                    <a:pt x="65" y="27"/>
                  </a:moveTo>
                  <a:cubicBezTo>
                    <a:pt x="65" y="27"/>
                    <a:pt x="65" y="27"/>
                    <a:pt x="65" y="27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66" y="27"/>
                    <a:pt x="66" y="27"/>
                    <a:pt x="67" y="26"/>
                  </a:cubicBezTo>
                  <a:cubicBezTo>
                    <a:pt x="66" y="27"/>
                    <a:pt x="66" y="27"/>
                    <a:pt x="65" y="27"/>
                  </a:cubicBezTo>
                  <a:close/>
                  <a:moveTo>
                    <a:pt x="43" y="47"/>
                  </a:moveTo>
                  <a:cubicBezTo>
                    <a:pt x="36" y="47"/>
                    <a:pt x="29" y="45"/>
                    <a:pt x="24" y="43"/>
                  </a:cubicBezTo>
                  <a:cubicBezTo>
                    <a:pt x="21" y="42"/>
                    <a:pt x="19" y="41"/>
                    <a:pt x="17" y="40"/>
                  </a:cubicBezTo>
                  <a:cubicBezTo>
                    <a:pt x="16" y="41"/>
                    <a:pt x="15" y="42"/>
                    <a:pt x="14" y="43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7" y="51"/>
                    <a:pt x="20" y="53"/>
                    <a:pt x="24" y="54"/>
                  </a:cubicBezTo>
                  <a:cubicBezTo>
                    <a:pt x="30" y="56"/>
                    <a:pt x="36" y="57"/>
                    <a:pt x="43" y="57"/>
                  </a:cubicBezTo>
                  <a:cubicBezTo>
                    <a:pt x="52" y="57"/>
                    <a:pt x="60" y="55"/>
                    <a:pt x="67" y="52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1" y="45"/>
                    <a:pt x="53" y="47"/>
                    <a:pt x="43" y="47"/>
                  </a:cubicBezTo>
                  <a:close/>
                  <a:moveTo>
                    <a:pt x="24" y="28"/>
                  </a:move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5" y="28"/>
                    <a:pt x="25" y="28"/>
                  </a:cubicBezTo>
                  <a:cubicBezTo>
                    <a:pt x="25" y="28"/>
                    <a:pt x="24" y="28"/>
                    <a:pt x="24" y="28"/>
                  </a:cubicBezTo>
                  <a:close/>
                  <a:moveTo>
                    <a:pt x="65" y="27"/>
                  </a:moveTo>
                  <a:cubicBezTo>
                    <a:pt x="65" y="27"/>
                    <a:pt x="65" y="27"/>
                    <a:pt x="65" y="27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66" y="27"/>
                    <a:pt x="66" y="27"/>
                    <a:pt x="67" y="26"/>
                  </a:cubicBezTo>
                  <a:cubicBezTo>
                    <a:pt x="66" y="27"/>
                    <a:pt x="66" y="27"/>
                    <a:pt x="65" y="27"/>
                  </a:cubicBezTo>
                  <a:close/>
                  <a:moveTo>
                    <a:pt x="43" y="47"/>
                  </a:moveTo>
                  <a:cubicBezTo>
                    <a:pt x="36" y="47"/>
                    <a:pt x="29" y="45"/>
                    <a:pt x="24" y="43"/>
                  </a:cubicBezTo>
                  <a:cubicBezTo>
                    <a:pt x="21" y="42"/>
                    <a:pt x="19" y="41"/>
                    <a:pt x="17" y="40"/>
                  </a:cubicBezTo>
                  <a:cubicBezTo>
                    <a:pt x="16" y="41"/>
                    <a:pt x="15" y="42"/>
                    <a:pt x="14" y="43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7" y="51"/>
                    <a:pt x="20" y="53"/>
                    <a:pt x="24" y="54"/>
                  </a:cubicBezTo>
                  <a:cubicBezTo>
                    <a:pt x="30" y="56"/>
                    <a:pt x="36" y="57"/>
                    <a:pt x="43" y="57"/>
                  </a:cubicBezTo>
                  <a:cubicBezTo>
                    <a:pt x="52" y="57"/>
                    <a:pt x="60" y="55"/>
                    <a:pt x="67" y="52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1" y="45"/>
                    <a:pt x="53" y="47"/>
                    <a:pt x="43" y="47"/>
                  </a:cubicBezTo>
                  <a:close/>
                  <a:moveTo>
                    <a:pt x="24" y="28"/>
                  </a:move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5" y="28"/>
                    <a:pt x="25" y="28"/>
                  </a:cubicBezTo>
                  <a:cubicBezTo>
                    <a:pt x="25" y="28"/>
                    <a:pt x="24" y="28"/>
                    <a:pt x="24" y="28"/>
                  </a:cubicBezTo>
                  <a:close/>
                  <a:moveTo>
                    <a:pt x="65" y="27"/>
                  </a:moveTo>
                  <a:cubicBezTo>
                    <a:pt x="65" y="27"/>
                    <a:pt x="65" y="27"/>
                    <a:pt x="65" y="27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66" y="27"/>
                    <a:pt x="66" y="27"/>
                    <a:pt x="67" y="26"/>
                  </a:cubicBezTo>
                  <a:cubicBezTo>
                    <a:pt x="66" y="27"/>
                    <a:pt x="66" y="27"/>
                    <a:pt x="65" y="27"/>
                  </a:cubicBezTo>
                  <a:close/>
                  <a:moveTo>
                    <a:pt x="43" y="47"/>
                  </a:moveTo>
                  <a:cubicBezTo>
                    <a:pt x="36" y="47"/>
                    <a:pt x="29" y="45"/>
                    <a:pt x="24" y="43"/>
                  </a:cubicBezTo>
                  <a:cubicBezTo>
                    <a:pt x="21" y="42"/>
                    <a:pt x="19" y="41"/>
                    <a:pt x="17" y="40"/>
                  </a:cubicBezTo>
                  <a:cubicBezTo>
                    <a:pt x="16" y="41"/>
                    <a:pt x="15" y="42"/>
                    <a:pt x="14" y="43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7" y="51"/>
                    <a:pt x="20" y="53"/>
                    <a:pt x="24" y="54"/>
                  </a:cubicBezTo>
                  <a:cubicBezTo>
                    <a:pt x="30" y="56"/>
                    <a:pt x="36" y="57"/>
                    <a:pt x="43" y="57"/>
                  </a:cubicBezTo>
                  <a:cubicBezTo>
                    <a:pt x="52" y="57"/>
                    <a:pt x="60" y="55"/>
                    <a:pt x="67" y="52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1" y="45"/>
                    <a:pt x="53" y="47"/>
                    <a:pt x="43" y="47"/>
                  </a:cubicBezTo>
                  <a:close/>
                  <a:moveTo>
                    <a:pt x="24" y="28"/>
                  </a:move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5" y="28"/>
                    <a:pt x="25" y="28"/>
                  </a:cubicBezTo>
                  <a:cubicBezTo>
                    <a:pt x="25" y="28"/>
                    <a:pt x="24" y="28"/>
                    <a:pt x="24" y="28"/>
                  </a:cubicBezTo>
                  <a:close/>
                  <a:moveTo>
                    <a:pt x="65" y="27"/>
                  </a:moveTo>
                  <a:cubicBezTo>
                    <a:pt x="65" y="27"/>
                    <a:pt x="65" y="27"/>
                    <a:pt x="65" y="27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66" y="27"/>
                    <a:pt x="66" y="27"/>
                    <a:pt x="67" y="26"/>
                  </a:cubicBezTo>
                  <a:cubicBezTo>
                    <a:pt x="66" y="27"/>
                    <a:pt x="66" y="27"/>
                    <a:pt x="65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35">
              <a:extLst>
                <a:ext uri="{FF2B5EF4-FFF2-40B4-BE49-F238E27FC236}">
                  <a16:creationId xmlns:a16="http://schemas.microsoft.com/office/drawing/2014/main" id="{D07D6F73-1421-4108-9004-B594679BE5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2" y="2149"/>
              <a:ext cx="206" cy="125"/>
            </a:xfrm>
            <a:custGeom>
              <a:avLst/>
              <a:gdLst>
                <a:gd name="T0" fmla="*/ 77 w 86"/>
                <a:gd name="T1" fmla="*/ 10 h 52"/>
                <a:gd name="T2" fmla="*/ 67 w 86"/>
                <a:gd name="T3" fmla="*/ 4 h 52"/>
                <a:gd name="T4" fmla="*/ 43 w 86"/>
                <a:gd name="T5" fmla="*/ 0 h 52"/>
                <a:gd name="T6" fmla="*/ 24 w 86"/>
                <a:gd name="T7" fmla="*/ 3 h 52"/>
                <a:gd name="T8" fmla="*/ 14 w 86"/>
                <a:gd name="T9" fmla="*/ 7 h 52"/>
                <a:gd name="T10" fmla="*/ 0 w 86"/>
                <a:gd name="T11" fmla="*/ 25 h 52"/>
                <a:gd name="T12" fmla="*/ 0 w 86"/>
                <a:gd name="T13" fmla="*/ 25 h 52"/>
                <a:gd name="T14" fmla="*/ 0 w 86"/>
                <a:gd name="T15" fmla="*/ 25 h 52"/>
                <a:gd name="T16" fmla="*/ 0 w 86"/>
                <a:gd name="T17" fmla="*/ 26 h 52"/>
                <a:gd name="T18" fmla="*/ 10 w 86"/>
                <a:gd name="T19" fmla="*/ 42 h 52"/>
                <a:gd name="T20" fmla="*/ 13 w 86"/>
                <a:gd name="T21" fmla="*/ 44 h 52"/>
                <a:gd name="T22" fmla="*/ 14 w 86"/>
                <a:gd name="T23" fmla="*/ 45 h 52"/>
                <a:gd name="T24" fmla="*/ 16 w 86"/>
                <a:gd name="T25" fmla="*/ 46 h 52"/>
                <a:gd name="T26" fmla="*/ 20 w 86"/>
                <a:gd name="T27" fmla="*/ 47 h 52"/>
                <a:gd name="T28" fmla="*/ 22 w 86"/>
                <a:gd name="T29" fmla="*/ 48 h 52"/>
                <a:gd name="T30" fmla="*/ 23 w 86"/>
                <a:gd name="T31" fmla="*/ 48 h 52"/>
                <a:gd name="T32" fmla="*/ 23 w 86"/>
                <a:gd name="T33" fmla="*/ 49 h 52"/>
                <a:gd name="T34" fmla="*/ 24 w 86"/>
                <a:gd name="T35" fmla="*/ 49 h 52"/>
                <a:gd name="T36" fmla="*/ 24 w 86"/>
                <a:gd name="T37" fmla="*/ 49 h 52"/>
                <a:gd name="T38" fmla="*/ 25 w 86"/>
                <a:gd name="T39" fmla="*/ 49 h 52"/>
                <a:gd name="T40" fmla="*/ 27 w 86"/>
                <a:gd name="T41" fmla="*/ 50 h 52"/>
                <a:gd name="T42" fmla="*/ 30 w 86"/>
                <a:gd name="T43" fmla="*/ 50 h 52"/>
                <a:gd name="T44" fmla="*/ 35 w 86"/>
                <a:gd name="T45" fmla="*/ 51 h 52"/>
                <a:gd name="T46" fmla="*/ 38 w 86"/>
                <a:gd name="T47" fmla="*/ 51 h 52"/>
                <a:gd name="T48" fmla="*/ 40 w 86"/>
                <a:gd name="T49" fmla="*/ 51 h 52"/>
                <a:gd name="T50" fmla="*/ 43 w 86"/>
                <a:gd name="T51" fmla="*/ 52 h 52"/>
                <a:gd name="T52" fmla="*/ 47 w 86"/>
                <a:gd name="T53" fmla="*/ 51 h 52"/>
                <a:gd name="T54" fmla="*/ 48 w 86"/>
                <a:gd name="T55" fmla="*/ 51 h 52"/>
                <a:gd name="T56" fmla="*/ 52 w 86"/>
                <a:gd name="T57" fmla="*/ 51 h 52"/>
                <a:gd name="T58" fmla="*/ 53 w 86"/>
                <a:gd name="T59" fmla="*/ 51 h 52"/>
                <a:gd name="T60" fmla="*/ 56 w 86"/>
                <a:gd name="T61" fmla="*/ 50 h 52"/>
                <a:gd name="T62" fmla="*/ 60 w 86"/>
                <a:gd name="T63" fmla="*/ 50 h 52"/>
                <a:gd name="T64" fmla="*/ 65 w 86"/>
                <a:gd name="T65" fmla="*/ 48 h 52"/>
                <a:gd name="T66" fmla="*/ 65 w 86"/>
                <a:gd name="T67" fmla="*/ 48 h 52"/>
                <a:gd name="T68" fmla="*/ 67 w 86"/>
                <a:gd name="T69" fmla="*/ 47 h 52"/>
                <a:gd name="T70" fmla="*/ 67 w 86"/>
                <a:gd name="T71" fmla="*/ 47 h 52"/>
                <a:gd name="T72" fmla="*/ 68 w 86"/>
                <a:gd name="T73" fmla="*/ 47 h 52"/>
                <a:gd name="T74" fmla="*/ 71 w 86"/>
                <a:gd name="T75" fmla="*/ 46 h 52"/>
                <a:gd name="T76" fmla="*/ 74 w 86"/>
                <a:gd name="T77" fmla="*/ 44 h 52"/>
                <a:gd name="T78" fmla="*/ 76 w 86"/>
                <a:gd name="T79" fmla="*/ 42 h 52"/>
                <a:gd name="T80" fmla="*/ 77 w 86"/>
                <a:gd name="T81" fmla="*/ 42 h 52"/>
                <a:gd name="T82" fmla="*/ 86 w 86"/>
                <a:gd name="T83" fmla="*/ 26 h 52"/>
                <a:gd name="T84" fmla="*/ 77 w 86"/>
                <a:gd name="T85" fmla="*/ 10 h 52"/>
                <a:gd name="T86" fmla="*/ 67 w 86"/>
                <a:gd name="T87" fmla="*/ 36 h 52"/>
                <a:gd name="T88" fmla="*/ 43 w 86"/>
                <a:gd name="T89" fmla="*/ 42 h 52"/>
                <a:gd name="T90" fmla="*/ 24 w 86"/>
                <a:gd name="T91" fmla="*/ 38 h 52"/>
                <a:gd name="T92" fmla="*/ 14 w 86"/>
                <a:gd name="T93" fmla="*/ 32 h 52"/>
                <a:gd name="T94" fmla="*/ 10 w 86"/>
                <a:gd name="T95" fmla="*/ 26 h 52"/>
                <a:gd name="T96" fmla="*/ 14 w 86"/>
                <a:gd name="T97" fmla="*/ 19 h 52"/>
                <a:gd name="T98" fmla="*/ 24 w 86"/>
                <a:gd name="T99" fmla="*/ 13 h 52"/>
                <a:gd name="T100" fmla="*/ 43 w 86"/>
                <a:gd name="T101" fmla="*/ 10 h 52"/>
                <a:gd name="T102" fmla="*/ 67 w 86"/>
                <a:gd name="T103" fmla="*/ 15 h 52"/>
                <a:gd name="T104" fmla="*/ 76 w 86"/>
                <a:gd name="T105" fmla="*/ 26 h 52"/>
                <a:gd name="T106" fmla="*/ 67 w 86"/>
                <a:gd name="T107" fmla="*/ 3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6" h="52">
                  <a:moveTo>
                    <a:pt x="77" y="10"/>
                  </a:moveTo>
                  <a:cubicBezTo>
                    <a:pt x="74" y="8"/>
                    <a:pt x="71" y="6"/>
                    <a:pt x="67" y="4"/>
                  </a:cubicBezTo>
                  <a:cubicBezTo>
                    <a:pt x="60" y="2"/>
                    <a:pt x="52" y="0"/>
                    <a:pt x="43" y="0"/>
                  </a:cubicBezTo>
                  <a:cubicBezTo>
                    <a:pt x="36" y="0"/>
                    <a:pt x="30" y="1"/>
                    <a:pt x="24" y="3"/>
                  </a:cubicBezTo>
                  <a:cubicBezTo>
                    <a:pt x="20" y="4"/>
                    <a:pt x="17" y="5"/>
                    <a:pt x="14" y="7"/>
                  </a:cubicBezTo>
                  <a:cubicBezTo>
                    <a:pt x="6" y="12"/>
                    <a:pt x="1" y="18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33"/>
                    <a:pt x="4" y="38"/>
                    <a:pt x="10" y="42"/>
                  </a:cubicBezTo>
                  <a:cubicBezTo>
                    <a:pt x="11" y="43"/>
                    <a:pt x="12" y="44"/>
                    <a:pt x="13" y="44"/>
                  </a:cubicBezTo>
                  <a:cubicBezTo>
                    <a:pt x="13" y="44"/>
                    <a:pt x="14" y="44"/>
                    <a:pt x="14" y="45"/>
                  </a:cubicBezTo>
                  <a:cubicBezTo>
                    <a:pt x="14" y="45"/>
                    <a:pt x="15" y="45"/>
                    <a:pt x="16" y="46"/>
                  </a:cubicBezTo>
                  <a:cubicBezTo>
                    <a:pt x="17" y="46"/>
                    <a:pt x="18" y="47"/>
                    <a:pt x="20" y="47"/>
                  </a:cubicBezTo>
                  <a:cubicBezTo>
                    <a:pt x="20" y="48"/>
                    <a:pt x="21" y="48"/>
                    <a:pt x="22" y="48"/>
                  </a:cubicBezTo>
                  <a:cubicBezTo>
                    <a:pt x="22" y="48"/>
                    <a:pt x="22" y="48"/>
                    <a:pt x="23" y="48"/>
                  </a:cubicBezTo>
                  <a:cubicBezTo>
                    <a:pt x="23" y="48"/>
                    <a:pt x="23" y="49"/>
                    <a:pt x="23" y="49"/>
                  </a:cubicBezTo>
                  <a:cubicBezTo>
                    <a:pt x="23" y="49"/>
                    <a:pt x="23" y="49"/>
                    <a:pt x="24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4" y="49"/>
                    <a:pt x="25" y="49"/>
                    <a:pt x="25" y="49"/>
                  </a:cubicBezTo>
                  <a:cubicBezTo>
                    <a:pt x="26" y="49"/>
                    <a:pt x="26" y="49"/>
                    <a:pt x="27" y="50"/>
                  </a:cubicBezTo>
                  <a:cubicBezTo>
                    <a:pt x="28" y="50"/>
                    <a:pt x="29" y="50"/>
                    <a:pt x="30" y="50"/>
                  </a:cubicBezTo>
                  <a:cubicBezTo>
                    <a:pt x="32" y="51"/>
                    <a:pt x="33" y="51"/>
                    <a:pt x="35" y="51"/>
                  </a:cubicBezTo>
                  <a:cubicBezTo>
                    <a:pt x="36" y="51"/>
                    <a:pt x="37" y="51"/>
                    <a:pt x="38" y="51"/>
                  </a:cubicBezTo>
                  <a:cubicBezTo>
                    <a:pt x="39" y="51"/>
                    <a:pt x="39" y="51"/>
                    <a:pt x="40" y="51"/>
                  </a:cubicBezTo>
                  <a:cubicBezTo>
                    <a:pt x="41" y="51"/>
                    <a:pt x="42" y="52"/>
                    <a:pt x="43" y="52"/>
                  </a:cubicBezTo>
                  <a:cubicBezTo>
                    <a:pt x="45" y="52"/>
                    <a:pt x="46" y="51"/>
                    <a:pt x="47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9" y="51"/>
                    <a:pt x="51" y="51"/>
                    <a:pt x="52" y="51"/>
                  </a:cubicBezTo>
                  <a:cubicBezTo>
                    <a:pt x="52" y="51"/>
                    <a:pt x="53" y="51"/>
                    <a:pt x="53" y="51"/>
                  </a:cubicBezTo>
                  <a:cubicBezTo>
                    <a:pt x="54" y="51"/>
                    <a:pt x="55" y="51"/>
                    <a:pt x="56" y="50"/>
                  </a:cubicBezTo>
                  <a:cubicBezTo>
                    <a:pt x="58" y="50"/>
                    <a:pt x="59" y="50"/>
                    <a:pt x="60" y="50"/>
                  </a:cubicBezTo>
                  <a:cubicBezTo>
                    <a:pt x="62" y="49"/>
                    <a:pt x="63" y="49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6" y="48"/>
                    <a:pt x="66" y="48"/>
                    <a:pt x="67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7" y="47"/>
                    <a:pt x="68" y="47"/>
                    <a:pt x="68" y="47"/>
                  </a:cubicBezTo>
                  <a:cubicBezTo>
                    <a:pt x="69" y="47"/>
                    <a:pt x="70" y="46"/>
                    <a:pt x="71" y="46"/>
                  </a:cubicBezTo>
                  <a:cubicBezTo>
                    <a:pt x="72" y="45"/>
                    <a:pt x="73" y="45"/>
                    <a:pt x="74" y="44"/>
                  </a:cubicBezTo>
                  <a:cubicBezTo>
                    <a:pt x="75" y="44"/>
                    <a:pt x="76" y="43"/>
                    <a:pt x="76" y="42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83" y="37"/>
                    <a:pt x="86" y="32"/>
                    <a:pt x="86" y="26"/>
                  </a:cubicBezTo>
                  <a:cubicBezTo>
                    <a:pt x="86" y="20"/>
                    <a:pt x="83" y="14"/>
                    <a:pt x="77" y="10"/>
                  </a:cubicBezTo>
                  <a:close/>
                  <a:moveTo>
                    <a:pt x="67" y="36"/>
                  </a:moveTo>
                  <a:cubicBezTo>
                    <a:pt x="61" y="39"/>
                    <a:pt x="53" y="42"/>
                    <a:pt x="43" y="42"/>
                  </a:cubicBezTo>
                  <a:cubicBezTo>
                    <a:pt x="36" y="42"/>
                    <a:pt x="29" y="40"/>
                    <a:pt x="24" y="38"/>
                  </a:cubicBezTo>
                  <a:cubicBezTo>
                    <a:pt x="19" y="37"/>
                    <a:pt x="16" y="35"/>
                    <a:pt x="14" y="32"/>
                  </a:cubicBezTo>
                  <a:cubicBezTo>
                    <a:pt x="12" y="30"/>
                    <a:pt x="10" y="28"/>
                    <a:pt x="10" y="26"/>
                  </a:cubicBezTo>
                  <a:cubicBezTo>
                    <a:pt x="10" y="24"/>
                    <a:pt x="12" y="21"/>
                    <a:pt x="14" y="19"/>
                  </a:cubicBezTo>
                  <a:cubicBezTo>
                    <a:pt x="16" y="17"/>
                    <a:pt x="19" y="15"/>
                    <a:pt x="24" y="13"/>
                  </a:cubicBezTo>
                  <a:cubicBezTo>
                    <a:pt x="29" y="11"/>
                    <a:pt x="36" y="10"/>
                    <a:pt x="43" y="10"/>
                  </a:cubicBezTo>
                  <a:cubicBezTo>
                    <a:pt x="53" y="10"/>
                    <a:pt x="61" y="12"/>
                    <a:pt x="67" y="15"/>
                  </a:cubicBezTo>
                  <a:cubicBezTo>
                    <a:pt x="73" y="18"/>
                    <a:pt x="76" y="22"/>
                    <a:pt x="76" y="26"/>
                  </a:cubicBezTo>
                  <a:cubicBezTo>
                    <a:pt x="76" y="30"/>
                    <a:pt x="73" y="33"/>
                    <a:pt x="67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36">
              <a:extLst>
                <a:ext uri="{FF2B5EF4-FFF2-40B4-BE49-F238E27FC236}">
                  <a16:creationId xmlns:a16="http://schemas.microsoft.com/office/drawing/2014/main" id="{CBFCE9C3-8D9B-4013-9F87-B1C64D187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3" y="1909"/>
              <a:ext cx="58" cy="24"/>
            </a:xfrm>
            <a:custGeom>
              <a:avLst/>
              <a:gdLst>
                <a:gd name="T0" fmla="*/ 19 w 24"/>
                <a:gd name="T1" fmla="*/ 10 h 10"/>
                <a:gd name="T2" fmla="*/ 5 w 24"/>
                <a:gd name="T3" fmla="*/ 10 h 10"/>
                <a:gd name="T4" fmla="*/ 0 w 24"/>
                <a:gd name="T5" fmla="*/ 5 h 10"/>
                <a:gd name="T6" fmla="*/ 5 w 24"/>
                <a:gd name="T7" fmla="*/ 0 h 10"/>
                <a:gd name="T8" fmla="*/ 19 w 24"/>
                <a:gd name="T9" fmla="*/ 0 h 10"/>
                <a:gd name="T10" fmla="*/ 24 w 24"/>
                <a:gd name="T11" fmla="*/ 5 h 10"/>
                <a:gd name="T12" fmla="*/ 19 w 24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0">
                  <a:moveTo>
                    <a:pt x="19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2" y="0"/>
                    <a:pt x="24" y="2"/>
                    <a:pt x="24" y="5"/>
                  </a:cubicBezTo>
                  <a:cubicBezTo>
                    <a:pt x="24" y="8"/>
                    <a:pt x="22" y="10"/>
                    <a:pt x="1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37">
              <a:extLst>
                <a:ext uri="{FF2B5EF4-FFF2-40B4-BE49-F238E27FC236}">
                  <a16:creationId xmlns:a16="http://schemas.microsoft.com/office/drawing/2014/main" id="{A4E57F04-C3DE-48FC-8E8A-BEC6949B3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3" y="1967"/>
              <a:ext cx="58" cy="24"/>
            </a:xfrm>
            <a:custGeom>
              <a:avLst/>
              <a:gdLst>
                <a:gd name="T0" fmla="*/ 19 w 24"/>
                <a:gd name="T1" fmla="*/ 10 h 10"/>
                <a:gd name="T2" fmla="*/ 5 w 24"/>
                <a:gd name="T3" fmla="*/ 10 h 10"/>
                <a:gd name="T4" fmla="*/ 0 w 24"/>
                <a:gd name="T5" fmla="*/ 5 h 10"/>
                <a:gd name="T6" fmla="*/ 5 w 24"/>
                <a:gd name="T7" fmla="*/ 0 h 10"/>
                <a:gd name="T8" fmla="*/ 19 w 24"/>
                <a:gd name="T9" fmla="*/ 0 h 10"/>
                <a:gd name="T10" fmla="*/ 24 w 24"/>
                <a:gd name="T11" fmla="*/ 5 h 10"/>
                <a:gd name="T12" fmla="*/ 19 w 24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0">
                  <a:moveTo>
                    <a:pt x="19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2" y="0"/>
                    <a:pt x="24" y="2"/>
                    <a:pt x="24" y="5"/>
                  </a:cubicBezTo>
                  <a:cubicBezTo>
                    <a:pt x="24" y="8"/>
                    <a:pt x="22" y="10"/>
                    <a:pt x="1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38">
              <a:extLst>
                <a:ext uri="{FF2B5EF4-FFF2-40B4-BE49-F238E27FC236}">
                  <a16:creationId xmlns:a16="http://schemas.microsoft.com/office/drawing/2014/main" id="{2719DF9E-AECF-4EDE-A075-F6D20894A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3" y="2024"/>
              <a:ext cx="58" cy="24"/>
            </a:xfrm>
            <a:custGeom>
              <a:avLst/>
              <a:gdLst>
                <a:gd name="T0" fmla="*/ 19 w 24"/>
                <a:gd name="T1" fmla="*/ 10 h 10"/>
                <a:gd name="T2" fmla="*/ 5 w 24"/>
                <a:gd name="T3" fmla="*/ 10 h 10"/>
                <a:gd name="T4" fmla="*/ 0 w 24"/>
                <a:gd name="T5" fmla="*/ 5 h 10"/>
                <a:gd name="T6" fmla="*/ 5 w 24"/>
                <a:gd name="T7" fmla="*/ 0 h 10"/>
                <a:gd name="T8" fmla="*/ 19 w 24"/>
                <a:gd name="T9" fmla="*/ 0 h 10"/>
                <a:gd name="T10" fmla="*/ 24 w 24"/>
                <a:gd name="T11" fmla="*/ 5 h 10"/>
                <a:gd name="T12" fmla="*/ 19 w 24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0">
                  <a:moveTo>
                    <a:pt x="19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2" y="0"/>
                    <a:pt x="24" y="2"/>
                    <a:pt x="24" y="5"/>
                  </a:cubicBezTo>
                  <a:cubicBezTo>
                    <a:pt x="24" y="7"/>
                    <a:pt x="22" y="10"/>
                    <a:pt x="1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39">
              <a:extLst>
                <a:ext uri="{FF2B5EF4-FFF2-40B4-BE49-F238E27FC236}">
                  <a16:creationId xmlns:a16="http://schemas.microsoft.com/office/drawing/2014/main" id="{C39CAFAB-C180-4C0C-8AD8-490E86512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3" y="2080"/>
              <a:ext cx="58" cy="24"/>
            </a:xfrm>
            <a:custGeom>
              <a:avLst/>
              <a:gdLst>
                <a:gd name="T0" fmla="*/ 19 w 24"/>
                <a:gd name="T1" fmla="*/ 10 h 10"/>
                <a:gd name="T2" fmla="*/ 5 w 24"/>
                <a:gd name="T3" fmla="*/ 10 h 10"/>
                <a:gd name="T4" fmla="*/ 0 w 24"/>
                <a:gd name="T5" fmla="*/ 5 h 10"/>
                <a:gd name="T6" fmla="*/ 5 w 24"/>
                <a:gd name="T7" fmla="*/ 0 h 10"/>
                <a:gd name="T8" fmla="*/ 19 w 24"/>
                <a:gd name="T9" fmla="*/ 0 h 10"/>
                <a:gd name="T10" fmla="*/ 24 w 24"/>
                <a:gd name="T11" fmla="*/ 5 h 10"/>
                <a:gd name="T12" fmla="*/ 19 w 24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0">
                  <a:moveTo>
                    <a:pt x="19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2" y="0"/>
                    <a:pt x="24" y="3"/>
                    <a:pt x="24" y="5"/>
                  </a:cubicBezTo>
                  <a:cubicBezTo>
                    <a:pt x="24" y="8"/>
                    <a:pt x="22" y="10"/>
                    <a:pt x="1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40">
              <a:extLst>
                <a:ext uri="{FF2B5EF4-FFF2-40B4-BE49-F238E27FC236}">
                  <a16:creationId xmlns:a16="http://schemas.microsoft.com/office/drawing/2014/main" id="{12094281-5152-4339-BE05-6D709972C5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7" y="2442"/>
              <a:ext cx="201" cy="24"/>
            </a:xfrm>
            <a:custGeom>
              <a:avLst/>
              <a:gdLst>
                <a:gd name="T0" fmla="*/ 79 w 84"/>
                <a:gd name="T1" fmla="*/ 10 h 10"/>
                <a:gd name="T2" fmla="*/ 5 w 84"/>
                <a:gd name="T3" fmla="*/ 10 h 10"/>
                <a:gd name="T4" fmla="*/ 0 w 84"/>
                <a:gd name="T5" fmla="*/ 5 h 10"/>
                <a:gd name="T6" fmla="*/ 5 w 84"/>
                <a:gd name="T7" fmla="*/ 0 h 10"/>
                <a:gd name="T8" fmla="*/ 79 w 84"/>
                <a:gd name="T9" fmla="*/ 0 h 10"/>
                <a:gd name="T10" fmla="*/ 84 w 84"/>
                <a:gd name="T11" fmla="*/ 5 h 10"/>
                <a:gd name="T12" fmla="*/ 79 w 84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10">
                  <a:moveTo>
                    <a:pt x="79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3" y="10"/>
                    <a:pt x="0" y="8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2" y="0"/>
                    <a:pt x="84" y="2"/>
                    <a:pt x="84" y="5"/>
                  </a:cubicBezTo>
                  <a:cubicBezTo>
                    <a:pt x="84" y="8"/>
                    <a:pt x="82" y="10"/>
                    <a:pt x="7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255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9354" y="373534"/>
            <a:ext cx="790472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667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  <a:cs typeface="Arial"/>
                <a:sym typeface="Arial"/>
              </a:rPr>
              <a:t>8</a:t>
            </a:r>
            <a:r>
              <a:rPr lang="ko-KR" altLang="en-US" sz="2667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  <a:cs typeface="Arial"/>
                <a:sym typeface="Arial"/>
              </a:rPr>
              <a:t>대 신기술 분야별 협의체 구성</a:t>
            </a:r>
            <a:r>
              <a:rPr lang="en-US" altLang="ko-KR" sz="2667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  <a:cs typeface="Arial"/>
                <a:sym typeface="Arial"/>
              </a:rPr>
              <a:t>(</a:t>
            </a:r>
            <a:r>
              <a:rPr lang="ko-KR" altLang="en-US" sz="2667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  <a:cs typeface="Arial"/>
                <a:sym typeface="Arial"/>
              </a:rPr>
              <a:t>에너지신산업 분야</a:t>
            </a:r>
            <a:r>
              <a:rPr lang="en-US" altLang="ko-KR" sz="2667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  <a:cs typeface="Arial"/>
                <a:sym typeface="Arial"/>
              </a:rPr>
              <a:t>)</a:t>
            </a:r>
            <a:endParaRPr lang="ko-KR" altLang="en-US" sz="2667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" y="971550"/>
            <a:ext cx="11930063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16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5" y="962025"/>
            <a:ext cx="11934825" cy="472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9354" y="373534"/>
            <a:ext cx="790472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667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  <a:cs typeface="Arial"/>
                <a:sym typeface="Arial"/>
              </a:rPr>
              <a:t>8</a:t>
            </a:r>
            <a:r>
              <a:rPr lang="ko-KR" altLang="en-US" sz="2667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  <a:cs typeface="Arial"/>
                <a:sym typeface="Arial"/>
              </a:rPr>
              <a:t>대 신기술 분야별 협의체 구성</a:t>
            </a:r>
            <a:r>
              <a:rPr lang="en-US" altLang="ko-KR" sz="2667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  <a:cs typeface="Arial"/>
                <a:sym typeface="Arial"/>
              </a:rPr>
              <a:t>(</a:t>
            </a:r>
            <a:r>
              <a:rPr lang="ko-KR" altLang="en-US" sz="2667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  <a:cs typeface="Arial"/>
                <a:sym typeface="Arial"/>
              </a:rPr>
              <a:t>에너지신산업 분야</a:t>
            </a:r>
            <a:r>
              <a:rPr lang="en-US" altLang="ko-KR" sz="2667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  <a:cs typeface="Arial"/>
                <a:sym typeface="Arial"/>
              </a:rPr>
              <a:t>)</a:t>
            </a:r>
            <a:endParaRPr lang="ko-KR" altLang="en-US" sz="2667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193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사전 질의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932396" y="871795"/>
            <a:ext cx="9649880" cy="5316040"/>
          </a:xfrm>
        </p:spPr>
        <p:txBody>
          <a:bodyPr/>
          <a:lstStyle/>
          <a:p>
            <a:pPr marL="647686" indent="-342900">
              <a:buAutoNum type="arabicPeriod"/>
            </a:pPr>
            <a:r>
              <a:rPr lang="ko-KR" altLang="en-US" dirty="0" smtClean="0"/>
              <a:t>학위 제도 및 인증</a:t>
            </a:r>
            <a:endParaRPr lang="en-US" altLang="ko-KR" dirty="0" smtClean="0"/>
          </a:p>
          <a:p>
            <a:pPr marL="647686" indent="-342900">
              <a:buAutoNum type="arabicPeriod"/>
            </a:pPr>
            <a:r>
              <a:rPr lang="ko-KR" altLang="en-US" dirty="0" err="1" smtClean="0"/>
              <a:t>현직자가</a:t>
            </a:r>
            <a:r>
              <a:rPr lang="ko-KR" altLang="en-US" dirty="0" smtClean="0"/>
              <a:t> 이야기하는 직무 특성</a:t>
            </a:r>
            <a:endParaRPr lang="en-US" altLang="ko-KR" dirty="0" smtClean="0"/>
          </a:p>
          <a:p>
            <a:pPr marL="647686" indent="-342900">
              <a:buAutoNum type="arabicPeriod"/>
            </a:pPr>
            <a:r>
              <a:rPr lang="ko-KR" altLang="en-US" dirty="0" smtClean="0"/>
              <a:t>재학 중 가능한 과정인지 대학원 과정과 비슷한 것인지</a:t>
            </a:r>
            <a:endParaRPr lang="en-US" altLang="ko-KR" dirty="0" smtClean="0"/>
          </a:p>
          <a:p>
            <a:pPr marL="647686" indent="-342900">
              <a:buAutoNum type="arabicPeriod"/>
            </a:pPr>
            <a:r>
              <a:rPr lang="ko-KR" altLang="en-US" dirty="0" smtClean="0"/>
              <a:t>앞으로 </a:t>
            </a:r>
            <a:r>
              <a:rPr lang="en-US" altLang="ko-KR" dirty="0" smtClean="0"/>
              <a:t>10</a:t>
            </a:r>
            <a:r>
              <a:rPr lang="ko-KR" altLang="en-US" dirty="0" smtClean="0"/>
              <a:t>년의 에너지신산업의 예측되는 전망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그 이후의 미래</a:t>
            </a:r>
            <a:endParaRPr lang="en-US" altLang="ko-KR" dirty="0" smtClean="0"/>
          </a:p>
          <a:p>
            <a:pPr marL="647686" indent="-342900">
              <a:buAutoNum type="arabicPeriod"/>
            </a:pPr>
            <a:r>
              <a:rPr lang="ko-KR" altLang="en-US" dirty="0" smtClean="0"/>
              <a:t>혁신공유대학제도의 전공과 기존 </a:t>
            </a:r>
            <a:r>
              <a:rPr lang="ko-KR" altLang="en-US" dirty="0" err="1" smtClean="0"/>
              <a:t>전공제도의</a:t>
            </a:r>
            <a:r>
              <a:rPr lang="ko-KR" altLang="en-US" dirty="0" smtClean="0"/>
              <a:t> 차이</a:t>
            </a:r>
            <a:r>
              <a:rPr lang="en-US" altLang="ko-KR" dirty="0" smtClean="0"/>
              <a:t>? </a:t>
            </a:r>
            <a:r>
              <a:rPr lang="ko-KR" altLang="en-US" dirty="0" smtClean="0"/>
              <a:t>부전공</a:t>
            </a:r>
            <a:r>
              <a:rPr lang="en-US" altLang="ko-KR" dirty="0" smtClean="0"/>
              <a:t>? </a:t>
            </a:r>
            <a:r>
              <a:rPr lang="ko-KR" altLang="en-US" dirty="0" smtClean="0"/>
              <a:t>전과</a:t>
            </a:r>
            <a:r>
              <a:rPr lang="en-US" altLang="ko-KR" dirty="0" smtClean="0"/>
              <a:t>? </a:t>
            </a:r>
            <a:r>
              <a:rPr lang="ko-KR" altLang="en-US" dirty="0" smtClean="0"/>
              <a:t>이중전공</a:t>
            </a:r>
            <a:r>
              <a:rPr lang="en-US" altLang="ko-KR" dirty="0" smtClean="0"/>
              <a:t>?</a:t>
            </a:r>
          </a:p>
          <a:p>
            <a:pPr marL="647686" indent="-342900">
              <a:buAutoNum type="arabicPeriod"/>
            </a:pPr>
            <a:r>
              <a:rPr lang="ko-KR" altLang="en-US" dirty="0" smtClean="0"/>
              <a:t>수소에너지의 연구 개발 동향</a:t>
            </a:r>
            <a:endParaRPr lang="en-US" altLang="ko-KR" dirty="0" smtClean="0"/>
          </a:p>
          <a:p>
            <a:pPr marL="647686" indent="-342900">
              <a:buAutoNum type="arabicPeriod"/>
            </a:pPr>
            <a:r>
              <a:rPr lang="ko-KR" altLang="en-US" dirty="0" smtClean="0"/>
              <a:t>친환경 에너지 자동차 개발로의 전망</a:t>
            </a:r>
            <a:endParaRPr lang="en-US" altLang="ko-KR" dirty="0" smtClean="0"/>
          </a:p>
          <a:p>
            <a:pPr marL="647686" indent="-342900">
              <a:buAutoNum type="arabicPeriod"/>
            </a:pPr>
            <a:r>
              <a:rPr lang="ko-KR" altLang="en-US" dirty="0" smtClean="0"/>
              <a:t>인문계열 학생의 접근 가능성</a:t>
            </a:r>
            <a:endParaRPr lang="en-US" altLang="ko-KR" dirty="0" smtClean="0"/>
          </a:p>
          <a:p>
            <a:pPr marL="647686" indent="-342900">
              <a:buAutoNum type="arabicPeriod"/>
            </a:pPr>
            <a:r>
              <a:rPr lang="ko-KR" altLang="en-US" dirty="0" smtClean="0"/>
              <a:t>교육과정에 대한 구체적인 정보</a:t>
            </a:r>
            <a:r>
              <a:rPr lang="en-US" altLang="ko-KR" dirty="0" smtClean="0"/>
              <a:t>. </a:t>
            </a:r>
            <a:r>
              <a:rPr lang="ko-KR" altLang="en-US" dirty="0" smtClean="0"/>
              <a:t>과정 수료 시 혜택</a:t>
            </a:r>
            <a:r>
              <a:rPr lang="en-US" altLang="ko-KR" dirty="0" smtClean="0"/>
              <a:t>. </a:t>
            </a:r>
            <a:r>
              <a:rPr lang="ko-KR" altLang="en-US" dirty="0" smtClean="0"/>
              <a:t>수업의 진행방식</a:t>
            </a:r>
            <a:endParaRPr lang="en-US" altLang="ko-KR" dirty="0" smtClean="0"/>
          </a:p>
          <a:p>
            <a:pPr marL="647686" indent="-342900">
              <a:buAutoNum type="arabicPeriod"/>
            </a:pPr>
            <a:r>
              <a:rPr lang="ko-KR" altLang="en-US" dirty="0" smtClean="0"/>
              <a:t>학과의 정확한 커리큘럼</a:t>
            </a:r>
            <a:endParaRPr lang="en-US" altLang="ko-KR" dirty="0" smtClean="0"/>
          </a:p>
          <a:p>
            <a:pPr marL="647686" indent="-342900">
              <a:buAutoNum type="arabicPeriod"/>
            </a:pPr>
            <a:r>
              <a:rPr lang="ko-KR" altLang="en-US" dirty="0" smtClean="0"/>
              <a:t>전공 구성</a:t>
            </a:r>
            <a:endParaRPr lang="en-US" altLang="ko-KR" dirty="0" smtClean="0"/>
          </a:p>
          <a:p>
            <a:pPr marL="647686" indent="-342900">
              <a:buAutoNum type="arabicPeriod"/>
            </a:pPr>
            <a:r>
              <a:rPr lang="ko-KR" altLang="en-US" dirty="0" smtClean="0"/>
              <a:t>학점이 전공으로 인정받는지 혹은 일반 교양학점으로 인정받는지</a:t>
            </a:r>
            <a:endParaRPr lang="en-US" altLang="ko-KR" dirty="0" smtClean="0"/>
          </a:p>
          <a:p>
            <a:pPr marL="647686" indent="-342900">
              <a:buAutoNum type="arabicPeriod"/>
            </a:pPr>
            <a:r>
              <a:rPr lang="ko-KR" altLang="en-US" dirty="0" smtClean="0"/>
              <a:t>수강신청 방법</a:t>
            </a:r>
            <a:r>
              <a:rPr lang="en-US" altLang="ko-KR" dirty="0" smtClean="0"/>
              <a:t>. </a:t>
            </a:r>
            <a:r>
              <a:rPr lang="ko-KR" altLang="en-US" dirty="0" smtClean="0"/>
              <a:t>수강신청 가이드라인 제작 계획</a:t>
            </a:r>
            <a:r>
              <a:rPr lang="en-US" altLang="ko-KR" dirty="0" smtClean="0"/>
              <a:t>?</a:t>
            </a:r>
          </a:p>
          <a:p>
            <a:pPr marL="647686" indent="-342900">
              <a:buAutoNum type="arabicPeriod"/>
            </a:pPr>
            <a:r>
              <a:rPr lang="ko-KR" altLang="en-US" dirty="0" smtClean="0"/>
              <a:t>각 학위 및 인증에 대한 자세한 설명</a:t>
            </a:r>
            <a:endParaRPr lang="en-US" altLang="ko-KR" dirty="0" smtClean="0"/>
          </a:p>
          <a:p>
            <a:pPr marL="647686" indent="-342900">
              <a:buAutoNum type="arabicPeriod"/>
            </a:pPr>
            <a:r>
              <a:rPr lang="ko-KR" altLang="en-US" dirty="0" smtClean="0"/>
              <a:t>현재 </a:t>
            </a:r>
            <a:r>
              <a:rPr lang="en-US" altLang="ko-KR" dirty="0" smtClean="0"/>
              <a:t>3</a:t>
            </a:r>
            <a:r>
              <a:rPr lang="ko-KR" altLang="en-US" dirty="0" smtClean="0"/>
              <a:t>학년 </a:t>
            </a:r>
            <a:r>
              <a:rPr lang="en-US" altLang="ko-KR" dirty="0" smtClean="0"/>
              <a:t>2</a:t>
            </a:r>
            <a:r>
              <a:rPr lang="ko-KR" altLang="en-US" dirty="0" smtClean="0"/>
              <a:t>학기에 재학 중인데 학위 취득을 위해 초과 학기가 필요한지</a:t>
            </a:r>
            <a:endParaRPr lang="en-US" altLang="ko-KR" dirty="0" smtClean="0"/>
          </a:p>
          <a:p>
            <a:pPr marL="647686" indent="-342900">
              <a:buAutoNum type="arabicPeriod"/>
            </a:pPr>
            <a:r>
              <a:rPr lang="ko-KR" altLang="en-US" dirty="0" smtClean="0"/>
              <a:t>계절학기 강의 개설 여부</a:t>
            </a:r>
            <a:endParaRPr lang="en-US" altLang="ko-KR" dirty="0" smtClean="0"/>
          </a:p>
          <a:p>
            <a:pPr marL="647686" indent="-342900">
              <a:buAutoNum type="arabicPeriod"/>
            </a:pPr>
            <a:r>
              <a:rPr lang="ko-KR" altLang="en-US" dirty="0" smtClean="0"/>
              <a:t>구체적으로 계획된 </a:t>
            </a:r>
            <a:r>
              <a:rPr lang="ko-KR" altLang="en-US" dirty="0" err="1" smtClean="0"/>
              <a:t>비교과</a:t>
            </a:r>
            <a:r>
              <a:rPr lang="ko-KR" altLang="en-US" dirty="0" smtClean="0"/>
              <a:t> 활동</a:t>
            </a:r>
            <a:r>
              <a:rPr lang="en-US" altLang="ko-KR" dirty="0" smtClean="0"/>
              <a:t>(</a:t>
            </a:r>
            <a:r>
              <a:rPr lang="ko-KR" altLang="en-US" dirty="0" smtClean="0"/>
              <a:t>견학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실습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인턴 등</a:t>
            </a:r>
            <a:r>
              <a:rPr lang="en-US" altLang="ko-KR" dirty="0" smtClean="0"/>
              <a:t>)</a:t>
            </a:r>
            <a:r>
              <a:rPr lang="ko-KR" altLang="en-US" dirty="0" smtClean="0"/>
              <a:t>이 있는지</a:t>
            </a:r>
            <a:r>
              <a:rPr lang="en-US" altLang="ko-KR" dirty="0" smtClean="0"/>
              <a:t>?</a:t>
            </a:r>
          </a:p>
          <a:p>
            <a:pPr marL="647686" indent="-342900">
              <a:buAutoNum type="arabicPeriod"/>
            </a:pPr>
            <a:r>
              <a:rPr lang="ko-KR" altLang="en-US" dirty="0" smtClean="0"/>
              <a:t>사회적인 정책이나 프로젝트로 활용할 수 있는가와 같은 내용을 배우는 수업이 있는지</a:t>
            </a:r>
            <a:r>
              <a:rPr lang="en-US" altLang="ko-KR" dirty="0" smtClean="0"/>
              <a:t>?</a:t>
            </a:r>
          </a:p>
          <a:p>
            <a:pPr marL="647686" indent="-342900">
              <a:buAutoNum type="arabicPeriod"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7460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사전 질의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820742" y="843220"/>
            <a:ext cx="10592855" cy="5316040"/>
          </a:xfrm>
        </p:spPr>
        <p:txBody>
          <a:bodyPr/>
          <a:lstStyle/>
          <a:p>
            <a:pPr marL="647686" indent="-342900">
              <a:lnSpc>
                <a:spcPct val="200000"/>
              </a:lnSpc>
              <a:buAutoNum type="arabicPeriod"/>
            </a:pPr>
            <a:endParaRPr lang="en-US" altLang="ko-KR" dirty="0" smtClean="0"/>
          </a:p>
          <a:p>
            <a:pPr marL="647686" indent="-342900">
              <a:lnSpc>
                <a:spcPct val="200000"/>
              </a:lnSpc>
              <a:buAutoNum type="arabicPeriod"/>
            </a:pPr>
            <a:r>
              <a:rPr lang="ko-KR" altLang="en-US" dirty="0" smtClean="0"/>
              <a:t>수료생 수강 가능</a:t>
            </a:r>
            <a:endParaRPr lang="en-US" altLang="ko-KR" dirty="0" smtClean="0"/>
          </a:p>
          <a:p>
            <a:pPr marL="647686" indent="-342900">
              <a:lnSpc>
                <a:spcPct val="200000"/>
              </a:lnSpc>
              <a:buAutoNum type="arabicPeriod"/>
            </a:pPr>
            <a:r>
              <a:rPr lang="ko-KR" altLang="en-US" dirty="0" smtClean="0"/>
              <a:t>비대면 수업이 이루어질 경우 학생 교수자 간 교류</a:t>
            </a:r>
            <a:endParaRPr lang="en-US" altLang="ko-KR" dirty="0" smtClean="0"/>
          </a:p>
          <a:p>
            <a:pPr marL="647686" indent="-342900">
              <a:lnSpc>
                <a:spcPct val="200000"/>
              </a:lnSpc>
              <a:buAutoNum type="arabicPeriod"/>
            </a:pPr>
            <a:r>
              <a:rPr lang="ko-KR" altLang="en-US" dirty="0" smtClean="0"/>
              <a:t>학생 인원수 현황</a:t>
            </a:r>
            <a:endParaRPr lang="en-US" altLang="ko-KR" dirty="0" smtClean="0"/>
          </a:p>
          <a:p>
            <a:pPr marL="647686" indent="-342900">
              <a:lnSpc>
                <a:spcPct val="200000"/>
              </a:lnSpc>
              <a:buAutoNum type="arabicPeriod"/>
            </a:pPr>
            <a:r>
              <a:rPr lang="ko-KR" altLang="en-US" dirty="0" smtClean="0"/>
              <a:t>국내대학 학점교류방식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타 대학 수업은 </a:t>
            </a:r>
            <a:r>
              <a:rPr lang="en-US" altLang="ko-KR" dirty="0" smtClean="0"/>
              <a:t>P/F, </a:t>
            </a:r>
            <a:r>
              <a:rPr lang="ko-KR" altLang="en-US" dirty="0" smtClean="0"/>
              <a:t>본교 수업은 </a:t>
            </a:r>
            <a:r>
              <a:rPr lang="en-US" altLang="ko-KR" dirty="0" smtClean="0"/>
              <a:t>ABCD?</a:t>
            </a:r>
          </a:p>
          <a:p>
            <a:pPr marL="647686" indent="-342900">
              <a:lnSpc>
                <a:spcPct val="200000"/>
              </a:lnSpc>
              <a:buAutoNum type="arabicPeriod"/>
            </a:pPr>
            <a:r>
              <a:rPr lang="ko-KR" altLang="en-US" dirty="0" smtClean="0"/>
              <a:t>교육과정 중 에너지신산업 분야의 기술들을 어떻게 사회적인 정책이나 프로젝트로 활용할 수 있는가와 같은 내용을 배우는 수업이 있는지</a:t>
            </a:r>
            <a:r>
              <a:rPr lang="en-US" altLang="ko-KR" dirty="0" smtClean="0"/>
              <a:t>?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22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909" y="157432"/>
            <a:ext cx="8068035" cy="61234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989444" y="1336016"/>
            <a:ext cx="3097781" cy="12926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1300" dirty="0" smtClean="0"/>
              <a:t>교육과정 및 교과목 정보</a:t>
            </a:r>
            <a:endParaRPr lang="en-US" altLang="ko-KR" sz="1300" dirty="0" smtClean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1300" dirty="0" smtClean="0"/>
              <a:t>개설 교과목 및 학점 교류 관련</a:t>
            </a:r>
            <a:r>
              <a:rPr lang="en-US" altLang="ko-KR" sz="1300" dirty="0" smtClean="0"/>
              <a:t>Q&amp;A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1300" dirty="0" smtClean="0"/>
              <a:t>상담 예약 페이지</a:t>
            </a:r>
            <a:endParaRPr lang="ko-KR" altLang="en-US" sz="13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354" b="89226"/>
          <a:stretch/>
        </p:blipFill>
        <p:spPr>
          <a:xfrm>
            <a:off x="730909" y="19050"/>
            <a:ext cx="1555091" cy="57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75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텍스트 개체 틀 1">
            <a:extLst>
              <a:ext uri="{FF2B5EF4-FFF2-40B4-BE49-F238E27FC236}">
                <a16:creationId xmlns:a16="http://schemas.microsoft.com/office/drawing/2014/main" id="{553A0A9D-EB8A-452A-94EC-9EC2638DB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0254" y="83709"/>
            <a:ext cx="11760201" cy="560983"/>
          </a:xfrm>
        </p:spPr>
        <p:txBody>
          <a:bodyPr anchor="ctr"/>
          <a:lstStyle/>
          <a:p>
            <a:pPr marL="0" indent="0" algn="l"/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교육모델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4C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전략 수립</a:t>
            </a:r>
          </a:p>
        </p:txBody>
      </p:sp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1962150" y="665163"/>
            <a:ext cx="8275638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2784475" y="1585913"/>
            <a:ext cx="6654800" cy="0"/>
          </a:xfrm>
          <a:prstGeom prst="line">
            <a:avLst/>
          </a:prstGeom>
          <a:noFill/>
          <a:ln w="9525" cap="flat">
            <a:solidFill>
              <a:srgbClr val="7F7F7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26" name="Freeform 26"/>
          <p:cNvSpPr>
            <a:spLocks/>
          </p:cNvSpPr>
          <p:nvPr/>
        </p:nvSpPr>
        <p:spPr bwMode="auto">
          <a:xfrm>
            <a:off x="2662238" y="1581151"/>
            <a:ext cx="449263" cy="596900"/>
          </a:xfrm>
          <a:custGeom>
            <a:avLst/>
            <a:gdLst>
              <a:gd name="T0" fmla="*/ 0 w 283"/>
              <a:gd name="T1" fmla="*/ 234 h 376"/>
              <a:gd name="T2" fmla="*/ 70 w 283"/>
              <a:gd name="T3" fmla="*/ 234 h 376"/>
              <a:gd name="T4" fmla="*/ 70 w 283"/>
              <a:gd name="T5" fmla="*/ 0 h 376"/>
              <a:gd name="T6" fmla="*/ 212 w 283"/>
              <a:gd name="T7" fmla="*/ 0 h 376"/>
              <a:gd name="T8" fmla="*/ 212 w 283"/>
              <a:gd name="T9" fmla="*/ 234 h 376"/>
              <a:gd name="T10" fmla="*/ 283 w 283"/>
              <a:gd name="T11" fmla="*/ 234 h 376"/>
              <a:gd name="T12" fmla="*/ 141 w 283"/>
              <a:gd name="T13" fmla="*/ 376 h 376"/>
              <a:gd name="T14" fmla="*/ 0 w 283"/>
              <a:gd name="T15" fmla="*/ 234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3" h="376">
                <a:moveTo>
                  <a:pt x="0" y="234"/>
                </a:moveTo>
                <a:lnTo>
                  <a:pt x="70" y="234"/>
                </a:lnTo>
                <a:lnTo>
                  <a:pt x="70" y="0"/>
                </a:lnTo>
                <a:lnTo>
                  <a:pt x="212" y="0"/>
                </a:lnTo>
                <a:lnTo>
                  <a:pt x="212" y="234"/>
                </a:lnTo>
                <a:lnTo>
                  <a:pt x="283" y="234"/>
                </a:lnTo>
                <a:lnTo>
                  <a:pt x="141" y="376"/>
                </a:lnTo>
                <a:lnTo>
                  <a:pt x="0" y="234"/>
                </a:lnTo>
                <a:close/>
              </a:path>
            </a:pathLst>
          </a:cu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27" name="Freeform 27"/>
          <p:cNvSpPr>
            <a:spLocks/>
          </p:cNvSpPr>
          <p:nvPr/>
        </p:nvSpPr>
        <p:spPr bwMode="auto">
          <a:xfrm>
            <a:off x="4813300" y="1581151"/>
            <a:ext cx="441325" cy="596900"/>
          </a:xfrm>
          <a:custGeom>
            <a:avLst/>
            <a:gdLst>
              <a:gd name="T0" fmla="*/ 0 w 278"/>
              <a:gd name="T1" fmla="*/ 237 h 376"/>
              <a:gd name="T2" fmla="*/ 70 w 278"/>
              <a:gd name="T3" fmla="*/ 237 h 376"/>
              <a:gd name="T4" fmla="*/ 70 w 278"/>
              <a:gd name="T5" fmla="*/ 0 h 376"/>
              <a:gd name="T6" fmla="*/ 208 w 278"/>
              <a:gd name="T7" fmla="*/ 0 h 376"/>
              <a:gd name="T8" fmla="*/ 208 w 278"/>
              <a:gd name="T9" fmla="*/ 237 h 376"/>
              <a:gd name="T10" fmla="*/ 278 w 278"/>
              <a:gd name="T11" fmla="*/ 237 h 376"/>
              <a:gd name="T12" fmla="*/ 139 w 278"/>
              <a:gd name="T13" fmla="*/ 376 h 376"/>
              <a:gd name="T14" fmla="*/ 0 w 278"/>
              <a:gd name="T15" fmla="*/ 237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8" h="376">
                <a:moveTo>
                  <a:pt x="0" y="237"/>
                </a:moveTo>
                <a:lnTo>
                  <a:pt x="70" y="237"/>
                </a:lnTo>
                <a:lnTo>
                  <a:pt x="70" y="0"/>
                </a:lnTo>
                <a:lnTo>
                  <a:pt x="208" y="0"/>
                </a:lnTo>
                <a:lnTo>
                  <a:pt x="208" y="237"/>
                </a:lnTo>
                <a:lnTo>
                  <a:pt x="278" y="237"/>
                </a:lnTo>
                <a:lnTo>
                  <a:pt x="139" y="376"/>
                </a:lnTo>
                <a:lnTo>
                  <a:pt x="0" y="237"/>
                </a:lnTo>
                <a:close/>
              </a:path>
            </a:pathLst>
          </a:cu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28" name="Freeform 28"/>
          <p:cNvSpPr>
            <a:spLocks/>
          </p:cNvSpPr>
          <p:nvPr/>
        </p:nvSpPr>
        <p:spPr bwMode="auto">
          <a:xfrm>
            <a:off x="6956425" y="1581151"/>
            <a:ext cx="439738" cy="596900"/>
          </a:xfrm>
          <a:custGeom>
            <a:avLst/>
            <a:gdLst>
              <a:gd name="T0" fmla="*/ 0 w 277"/>
              <a:gd name="T1" fmla="*/ 237 h 376"/>
              <a:gd name="T2" fmla="*/ 69 w 277"/>
              <a:gd name="T3" fmla="*/ 237 h 376"/>
              <a:gd name="T4" fmla="*/ 69 w 277"/>
              <a:gd name="T5" fmla="*/ 0 h 376"/>
              <a:gd name="T6" fmla="*/ 208 w 277"/>
              <a:gd name="T7" fmla="*/ 0 h 376"/>
              <a:gd name="T8" fmla="*/ 208 w 277"/>
              <a:gd name="T9" fmla="*/ 237 h 376"/>
              <a:gd name="T10" fmla="*/ 277 w 277"/>
              <a:gd name="T11" fmla="*/ 237 h 376"/>
              <a:gd name="T12" fmla="*/ 138 w 277"/>
              <a:gd name="T13" fmla="*/ 376 h 376"/>
              <a:gd name="T14" fmla="*/ 0 w 277"/>
              <a:gd name="T15" fmla="*/ 237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7" h="376">
                <a:moveTo>
                  <a:pt x="0" y="237"/>
                </a:moveTo>
                <a:lnTo>
                  <a:pt x="69" y="237"/>
                </a:lnTo>
                <a:lnTo>
                  <a:pt x="69" y="0"/>
                </a:lnTo>
                <a:lnTo>
                  <a:pt x="208" y="0"/>
                </a:lnTo>
                <a:lnTo>
                  <a:pt x="208" y="237"/>
                </a:lnTo>
                <a:lnTo>
                  <a:pt x="277" y="237"/>
                </a:lnTo>
                <a:lnTo>
                  <a:pt x="138" y="376"/>
                </a:lnTo>
                <a:lnTo>
                  <a:pt x="0" y="237"/>
                </a:lnTo>
                <a:close/>
              </a:path>
            </a:pathLst>
          </a:cu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29" name="Freeform 29"/>
          <p:cNvSpPr>
            <a:spLocks/>
          </p:cNvSpPr>
          <p:nvPr/>
        </p:nvSpPr>
        <p:spPr bwMode="auto">
          <a:xfrm>
            <a:off x="9097963" y="1581151"/>
            <a:ext cx="450850" cy="596900"/>
          </a:xfrm>
          <a:custGeom>
            <a:avLst/>
            <a:gdLst>
              <a:gd name="T0" fmla="*/ 0 w 284"/>
              <a:gd name="T1" fmla="*/ 234 h 376"/>
              <a:gd name="T2" fmla="*/ 71 w 284"/>
              <a:gd name="T3" fmla="*/ 234 h 376"/>
              <a:gd name="T4" fmla="*/ 71 w 284"/>
              <a:gd name="T5" fmla="*/ 0 h 376"/>
              <a:gd name="T6" fmla="*/ 213 w 284"/>
              <a:gd name="T7" fmla="*/ 0 h 376"/>
              <a:gd name="T8" fmla="*/ 213 w 284"/>
              <a:gd name="T9" fmla="*/ 234 h 376"/>
              <a:gd name="T10" fmla="*/ 284 w 284"/>
              <a:gd name="T11" fmla="*/ 234 h 376"/>
              <a:gd name="T12" fmla="*/ 142 w 284"/>
              <a:gd name="T13" fmla="*/ 376 h 376"/>
              <a:gd name="T14" fmla="*/ 0 w 284"/>
              <a:gd name="T15" fmla="*/ 234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4" h="376">
                <a:moveTo>
                  <a:pt x="0" y="234"/>
                </a:moveTo>
                <a:lnTo>
                  <a:pt x="71" y="234"/>
                </a:lnTo>
                <a:lnTo>
                  <a:pt x="71" y="0"/>
                </a:lnTo>
                <a:lnTo>
                  <a:pt x="213" y="0"/>
                </a:lnTo>
                <a:lnTo>
                  <a:pt x="213" y="234"/>
                </a:lnTo>
                <a:lnTo>
                  <a:pt x="284" y="234"/>
                </a:lnTo>
                <a:lnTo>
                  <a:pt x="142" y="376"/>
                </a:lnTo>
                <a:lnTo>
                  <a:pt x="0" y="234"/>
                </a:lnTo>
                <a:close/>
              </a:path>
            </a:pathLst>
          </a:cu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pic>
        <p:nvPicPr>
          <p:cNvPr id="190" name="_x330188992" descr="EMB000033a43932">
            <a:extLst>
              <a:ext uri="{FF2B5EF4-FFF2-40B4-BE49-F238E27FC236}">
                <a16:creationId xmlns:a16="http://schemas.microsoft.com/office/drawing/2014/main" id="{EFE515C0-95CD-4A05-9A82-DCB07F1F9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17"/>
          <a:stretch>
            <a:fillRect/>
          </a:stretch>
        </p:blipFill>
        <p:spPr bwMode="auto">
          <a:xfrm>
            <a:off x="1863726" y="2233780"/>
            <a:ext cx="8496298" cy="404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" name="TextBox 1125"/>
          <p:cNvSpPr txBox="1"/>
          <p:nvPr/>
        </p:nvSpPr>
        <p:spPr>
          <a:xfrm>
            <a:off x="3766521" y="700421"/>
            <a:ext cx="469070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에너지신산업 융합 인재양성을 위한 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2400" b="1" dirty="0">
                <a:solidFill>
                  <a:srgbClr val="6080A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혁신공유대학 교육모델 </a:t>
            </a:r>
            <a:r>
              <a:rPr lang="en-US" altLang="ko-KR" sz="2400" b="1" dirty="0">
                <a:solidFill>
                  <a:srgbClr val="6080A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ko-KR" altLang="en-US" sz="2400" b="1" dirty="0">
                <a:solidFill>
                  <a:srgbClr val="6080A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 전략</a:t>
            </a:r>
          </a:p>
        </p:txBody>
      </p:sp>
    </p:spTree>
    <p:extLst>
      <p:ext uri="{BB962C8B-B14F-4D97-AF65-F5344CB8AC3E}">
        <p14:creationId xmlns:p14="http://schemas.microsoft.com/office/powerpoint/2010/main" val="318667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390524" y="176861"/>
            <a:ext cx="11505832" cy="6138215"/>
            <a:chOff x="390524" y="176861"/>
            <a:chExt cx="11505832" cy="6138215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524" y="176861"/>
              <a:ext cx="11505832" cy="6138215"/>
            </a:xfrm>
            <a:prstGeom prst="rect">
              <a:avLst/>
            </a:prstGeom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354"/>
            <a:stretch/>
          </p:blipFill>
          <p:spPr>
            <a:xfrm>
              <a:off x="390525" y="176862"/>
              <a:ext cx="1800225" cy="61382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445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390521" y="176860"/>
            <a:ext cx="11505834" cy="6185840"/>
            <a:chOff x="390521" y="176860"/>
            <a:chExt cx="11505834" cy="6185840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138"/>
            <a:stretch/>
          </p:blipFill>
          <p:spPr>
            <a:xfrm>
              <a:off x="390522" y="176860"/>
              <a:ext cx="11505833" cy="6185840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40290"/>
            <a:stretch/>
          </p:blipFill>
          <p:spPr>
            <a:xfrm>
              <a:off x="390521" y="176860"/>
              <a:ext cx="11505833" cy="4252265"/>
            </a:xfrm>
            <a:prstGeom prst="rect">
              <a:avLst/>
            </a:prstGeom>
          </p:spPr>
        </p:pic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8768" y="2146402"/>
              <a:ext cx="1961689" cy="42162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538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/>
          <p:cNvGrpSpPr/>
          <p:nvPr/>
        </p:nvGrpSpPr>
        <p:grpSpPr>
          <a:xfrm>
            <a:off x="214312" y="760818"/>
            <a:ext cx="11796713" cy="5147524"/>
            <a:chOff x="214312" y="760818"/>
            <a:chExt cx="11796713" cy="5147524"/>
          </a:xfrm>
        </p:grpSpPr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312" y="1057275"/>
              <a:ext cx="6157913" cy="4237956"/>
            </a:xfrm>
            <a:prstGeom prst="rect">
              <a:avLst/>
            </a:prstGeom>
          </p:spPr>
        </p:pic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225" y="760818"/>
              <a:ext cx="5638800" cy="4183170"/>
            </a:xfrm>
            <a:prstGeom prst="rect">
              <a:avLst/>
            </a:prstGeom>
          </p:spPr>
        </p:pic>
        <p:pic>
          <p:nvPicPr>
            <p:cNvPr id="14" name="그림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225" y="5145196"/>
              <a:ext cx="5638800" cy="763146"/>
            </a:xfrm>
            <a:prstGeom prst="rect">
              <a:avLst/>
            </a:prstGeom>
          </p:spPr>
        </p:pic>
        <p:pic>
          <p:nvPicPr>
            <p:cNvPr id="15" name="그림 1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354" b="79340"/>
            <a:stretch/>
          </p:blipFill>
          <p:spPr>
            <a:xfrm>
              <a:off x="214312" y="1133475"/>
              <a:ext cx="1311556" cy="9239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139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B6EDF508-2733-4C64-9E25-5F839C90A8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" t="11715" r="72596" b="12696"/>
          <a:stretch/>
        </p:blipFill>
        <p:spPr>
          <a:xfrm>
            <a:off x="5707435" y="1839120"/>
            <a:ext cx="932800" cy="1134673"/>
          </a:xfrm>
          <a:prstGeom prst="rect">
            <a:avLst/>
          </a:prstGeom>
        </p:spPr>
      </p:pic>
      <p:pic>
        <p:nvPicPr>
          <p:cNvPr id="7" name="Picture 10" descr="한양대학교 ERICA/ERICA 소식] 한양대학교의 상징과 그 의미를 알아보자 : 네이버 블로그">
            <a:extLst>
              <a:ext uri="{FF2B5EF4-FFF2-40B4-BE49-F238E27FC236}">
                <a16:creationId xmlns:a16="http://schemas.microsoft.com/office/drawing/2014/main" id="{3CB89F73-E641-433A-8D7F-F80E1F5EF5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1" r="18959" b="33127"/>
          <a:stretch/>
        </p:blipFill>
        <p:spPr bwMode="auto">
          <a:xfrm>
            <a:off x="2748960" y="1919559"/>
            <a:ext cx="976811" cy="97379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C7BEBCC5-1692-424B-884B-10F3922F02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0964" y="1924797"/>
            <a:ext cx="951277" cy="963319"/>
          </a:xfrm>
          <a:prstGeom prst="ellipse">
            <a:avLst/>
          </a:prstGeom>
          <a:solidFill>
            <a:schemeClr val="bg1"/>
          </a:solidFill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34DE394F-2A38-4A4D-949F-2828B9CB2B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5428" y="1933076"/>
            <a:ext cx="946761" cy="946761"/>
          </a:xfrm>
          <a:prstGeom prst="ellipse">
            <a:avLst/>
          </a:prstGeom>
          <a:solidFill>
            <a:schemeClr val="bg1"/>
          </a:solidFill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8E08AFB3-DF01-46A6-96EF-8E2C80D837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7380" y="1905229"/>
            <a:ext cx="1002453" cy="1002453"/>
          </a:xfrm>
          <a:prstGeom prst="rect">
            <a:avLst/>
          </a:prstGeom>
        </p:spPr>
      </p:pic>
      <p:pic>
        <p:nvPicPr>
          <p:cNvPr id="1026" name="Picture 2" descr="서울대마크 ai 서울대학교로고 일러스트 - Urbanbrush">
            <a:extLst>
              <a:ext uri="{FF2B5EF4-FFF2-40B4-BE49-F238E27FC236}">
                <a16:creationId xmlns:a16="http://schemas.microsoft.com/office/drawing/2014/main" id="{34A273F3-9E99-48FB-B61A-FA0F04FB5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08" y="1844099"/>
            <a:ext cx="1127760" cy="112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경남정보대학교 입학전형 안내 경남정보대학교 입학전형 안내">
            <a:extLst>
              <a:ext uri="{FF2B5EF4-FFF2-40B4-BE49-F238E27FC236}">
                <a16:creationId xmlns:a16="http://schemas.microsoft.com/office/drawing/2014/main" id="{02705805-2F8A-4303-A48E-909ABC3CF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5027" y="1906393"/>
            <a:ext cx="99568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22286" y="3696764"/>
            <a:ext cx="101030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altLang="ko-KR" sz="4000" b="1" spc="-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『</a:t>
            </a:r>
            <a:r>
              <a:rPr lang="ko-KR" altLang="en-US" sz="4000" b="1" spc="-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디지털 신기술 인재양성 혁신공유대학 사업</a:t>
            </a:r>
            <a:r>
              <a:rPr lang="en-US" altLang="ko-KR" sz="4000" b="1" spc="-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』</a:t>
            </a:r>
          </a:p>
          <a:p>
            <a:pPr algn="ctr">
              <a:spcAft>
                <a:spcPts val="1200"/>
              </a:spcAft>
            </a:pPr>
            <a:r>
              <a:rPr lang="ko-KR" altLang="en-US" sz="4000" b="1" spc="-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에너지신산업 </a:t>
            </a:r>
            <a:r>
              <a:rPr lang="ko-KR" altLang="en-US" sz="4000" b="1" spc="-2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서포터스</a:t>
            </a:r>
            <a:r>
              <a:rPr lang="ko-KR" altLang="en-US" sz="4000" b="1" spc="-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오리엔테이션</a:t>
            </a:r>
            <a:endParaRPr lang="en-US" altLang="ko-KR" sz="4000" b="1" spc="-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41" y="1830494"/>
            <a:ext cx="1196644" cy="1138317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334" y="1839120"/>
            <a:ext cx="1146050" cy="113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38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에너지신산업 </a:t>
            </a:r>
            <a:r>
              <a:rPr lang="ko-KR" altLang="en-US" dirty="0" err="1" smtClean="0"/>
              <a:t>서포터스</a:t>
            </a:r>
            <a:r>
              <a:rPr lang="ko-KR" altLang="en-US" dirty="0" smtClean="0"/>
              <a:t> 사업 개요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237070" y="843220"/>
            <a:ext cx="11760201" cy="5316040"/>
          </a:xfrm>
        </p:spPr>
        <p:txBody>
          <a:bodyPr/>
          <a:lstStyle/>
          <a:p>
            <a:pPr marL="304786" indent="0"/>
            <a:r>
              <a:rPr lang="en-US" altLang="ko-KR" sz="1400" b="1" dirty="0" smtClean="0"/>
              <a:t>1. </a:t>
            </a:r>
            <a:r>
              <a:rPr lang="ko-KR" altLang="en-US" sz="1400" b="1" dirty="0" smtClean="0"/>
              <a:t>목적</a:t>
            </a:r>
            <a:endParaRPr lang="en-US" altLang="ko-KR" sz="1400" b="1" dirty="0" smtClean="0"/>
          </a:p>
          <a:p>
            <a:pPr marL="304786" indent="0"/>
            <a:r>
              <a:rPr lang="en-US" altLang="ko-KR" dirty="0"/>
              <a:t> </a:t>
            </a:r>
            <a:r>
              <a:rPr lang="en-US" altLang="ko-KR" dirty="0" smtClean="0"/>
              <a:t>   - </a:t>
            </a:r>
            <a:r>
              <a:rPr lang="ko-KR" altLang="en-US" dirty="0" smtClean="0"/>
              <a:t>홍보</a:t>
            </a:r>
            <a:r>
              <a:rPr lang="en-US" altLang="ko-KR" dirty="0" smtClean="0"/>
              <a:t>: </a:t>
            </a:r>
            <a:r>
              <a:rPr lang="ko-KR" altLang="en-US" dirty="0" smtClean="0"/>
              <a:t>본 사업의 내용을 숙지하고 이를 학생 및 </a:t>
            </a:r>
            <a:r>
              <a:rPr lang="ko-KR" altLang="en-US" dirty="0" err="1" smtClean="0"/>
              <a:t>교내외</a:t>
            </a:r>
            <a:r>
              <a:rPr lang="ko-KR" altLang="en-US" dirty="0" smtClean="0"/>
              <a:t> 구성원에게 홍보함</a:t>
            </a:r>
            <a:endParaRPr lang="en-US" altLang="ko-KR" dirty="0" smtClean="0"/>
          </a:p>
          <a:p>
            <a:pPr marL="304786" indent="0"/>
            <a:r>
              <a:rPr lang="en-US" altLang="ko-KR" dirty="0"/>
              <a:t> </a:t>
            </a:r>
            <a:r>
              <a:rPr lang="en-US" altLang="ko-KR" dirty="0" smtClean="0"/>
              <a:t>   - </a:t>
            </a:r>
            <a:r>
              <a:rPr lang="ko-KR" altLang="en-US" dirty="0" smtClean="0"/>
              <a:t>참여</a:t>
            </a:r>
            <a:r>
              <a:rPr lang="en-US" altLang="ko-KR" dirty="0" smtClean="0"/>
              <a:t>: </a:t>
            </a:r>
            <a:r>
              <a:rPr lang="ko-KR" altLang="en-US" dirty="0" smtClean="0"/>
              <a:t>교육과정에 대한 이해를 통해 본인과 주위 학생들을 본 과정에 참여 하도록 함</a:t>
            </a:r>
            <a:endParaRPr lang="en-US" altLang="ko-KR" dirty="0" smtClean="0"/>
          </a:p>
          <a:p>
            <a:pPr marL="304786" indent="0"/>
            <a:r>
              <a:rPr lang="en-US" altLang="ko-KR" dirty="0"/>
              <a:t> </a:t>
            </a:r>
            <a:r>
              <a:rPr lang="en-US" altLang="ko-KR" dirty="0" smtClean="0"/>
              <a:t>   - </a:t>
            </a:r>
            <a:r>
              <a:rPr lang="ko-KR" altLang="en-US" dirty="0" smtClean="0"/>
              <a:t>도움</a:t>
            </a:r>
            <a:r>
              <a:rPr lang="en-US" altLang="ko-KR" dirty="0" smtClean="0"/>
              <a:t>: </a:t>
            </a:r>
            <a:r>
              <a:rPr lang="ko-KR" altLang="en-US" dirty="0" smtClean="0"/>
              <a:t>본 사업의 각종 프로그램 진행을 지원함</a:t>
            </a:r>
            <a:endParaRPr lang="en-US" altLang="ko-KR" dirty="0" smtClean="0"/>
          </a:p>
          <a:p>
            <a:pPr marL="304786" indent="0"/>
            <a:endParaRPr lang="en-US" altLang="ko-KR" sz="1400" dirty="0"/>
          </a:p>
          <a:p>
            <a:pPr marL="304786" indent="0"/>
            <a:r>
              <a:rPr lang="en-US" altLang="ko-KR" sz="1400" b="1" dirty="0" smtClean="0"/>
              <a:t>2. </a:t>
            </a:r>
            <a:r>
              <a:rPr lang="ko-KR" altLang="en-US" sz="1400" b="1" dirty="0" smtClean="0"/>
              <a:t>사업 세부 내역</a:t>
            </a:r>
            <a:endParaRPr lang="en-US" altLang="ko-KR" sz="1400" b="1" dirty="0" smtClean="0"/>
          </a:p>
          <a:p>
            <a:pPr marL="304786" indent="0"/>
            <a:r>
              <a:rPr lang="en-US" altLang="ko-KR" sz="1400" dirty="0"/>
              <a:t> </a:t>
            </a:r>
            <a:r>
              <a:rPr lang="en-US" altLang="ko-KR" sz="1400" dirty="0" smtClean="0"/>
              <a:t>   </a:t>
            </a:r>
            <a:r>
              <a:rPr lang="en-US" altLang="ko-KR" dirty="0" smtClean="0"/>
              <a:t>- </a:t>
            </a:r>
            <a:r>
              <a:rPr lang="ko-KR" altLang="en-US" dirty="0" smtClean="0"/>
              <a:t>대상</a:t>
            </a:r>
            <a:r>
              <a:rPr lang="en-US" altLang="ko-KR" dirty="0" smtClean="0"/>
              <a:t>: </a:t>
            </a:r>
            <a:r>
              <a:rPr lang="ko-KR" altLang="en-US" dirty="0" smtClean="0"/>
              <a:t>본교 </a:t>
            </a:r>
            <a:r>
              <a:rPr lang="ko-KR" altLang="en-US" dirty="0" err="1" smtClean="0"/>
              <a:t>학부생</a:t>
            </a:r>
            <a:r>
              <a:rPr lang="en-US" altLang="ko-KR" dirty="0" smtClean="0"/>
              <a:t>(</a:t>
            </a:r>
            <a:r>
              <a:rPr lang="ko-KR" altLang="en-US" dirty="0" smtClean="0"/>
              <a:t>세종캠퍼스 소속 학생 및 휴학생 지원 가능</a:t>
            </a:r>
            <a:r>
              <a:rPr lang="en-US" altLang="ko-KR" dirty="0" smtClean="0"/>
              <a:t>)</a:t>
            </a:r>
          </a:p>
          <a:p>
            <a:pPr marL="304786" indent="0"/>
            <a:r>
              <a:rPr lang="en-US" altLang="ko-KR" dirty="0"/>
              <a:t> </a:t>
            </a:r>
            <a:r>
              <a:rPr lang="en-US" altLang="ko-KR" dirty="0" smtClean="0"/>
              <a:t>   - </a:t>
            </a:r>
            <a:r>
              <a:rPr lang="ko-KR" altLang="en-US" dirty="0" smtClean="0"/>
              <a:t>모집인원</a:t>
            </a:r>
            <a:r>
              <a:rPr lang="en-US" altLang="ko-KR" dirty="0" smtClean="0"/>
              <a:t>: 20~30</a:t>
            </a:r>
            <a:r>
              <a:rPr lang="ko-KR" altLang="en-US" dirty="0" smtClean="0"/>
              <a:t>명</a:t>
            </a:r>
            <a:endParaRPr lang="en-US" altLang="ko-KR" dirty="0" smtClean="0"/>
          </a:p>
          <a:p>
            <a:pPr marL="304786" indent="0"/>
            <a:r>
              <a:rPr lang="en-US" altLang="ko-KR" dirty="0"/>
              <a:t> </a:t>
            </a:r>
            <a:r>
              <a:rPr lang="en-US" altLang="ko-KR" dirty="0" smtClean="0"/>
              <a:t>   - </a:t>
            </a:r>
            <a:r>
              <a:rPr lang="ko-KR" altLang="en-US" dirty="0" smtClean="0"/>
              <a:t>활동기간</a:t>
            </a:r>
            <a:r>
              <a:rPr lang="en-US" altLang="ko-KR" dirty="0" smtClean="0"/>
              <a:t>: 2021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11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~2022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2</a:t>
            </a:r>
            <a:r>
              <a:rPr lang="ko-KR" altLang="en-US" dirty="0" smtClean="0"/>
              <a:t>월</a:t>
            </a:r>
            <a:r>
              <a:rPr lang="en-US" altLang="ko-KR" dirty="0" smtClean="0"/>
              <a:t>(</a:t>
            </a:r>
            <a:r>
              <a:rPr lang="ko-KR" altLang="en-US" dirty="0" smtClean="0"/>
              <a:t>총 </a:t>
            </a:r>
            <a:r>
              <a:rPr lang="en-US" altLang="ko-KR" dirty="0" smtClean="0"/>
              <a:t>4</a:t>
            </a:r>
            <a:r>
              <a:rPr lang="ko-KR" altLang="en-US" dirty="0" smtClean="0"/>
              <a:t>개월간</a:t>
            </a:r>
            <a:r>
              <a:rPr lang="en-US" altLang="ko-KR" dirty="0" smtClean="0"/>
              <a:t>)</a:t>
            </a:r>
          </a:p>
          <a:p>
            <a:pPr marL="304786" indent="0"/>
            <a:endParaRPr lang="en-US" altLang="ko-KR" dirty="0"/>
          </a:p>
          <a:p>
            <a:pPr marL="304786" indent="0"/>
            <a:r>
              <a:rPr lang="en-US" altLang="ko-KR" sz="1400" b="1" dirty="0" smtClean="0"/>
              <a:t>3. </a:t>
            </a:r>
            <a:r>
              <a:rPr lang="ko-KR" altLang="en-US" sz="1400" b="1" dirty="0" smtClean="0"/>
              <a:t>활동 과제</a:t>
            </a:r>
            <a:endParaRPr lang="en-US" altLang="ko-KR" sz="1400" b="1" dirty="0" smtClean="0"/>
          </a:p>
          <a:p>
            <a:pPr marL="304786" indent="0"/>
            <a:r>
              <a:rPr lang="en-US" altLang="ko-KR" dirty="0"/>
              <a:t> </a:t>
            </a:r>
            <a:r>
              <a:rPr lang="en-US" altLang="ko-KR" dirty="0" smtClean="0"/>
              <a:t>   - </a:t>
            </a:r>
            <a:r>
              <a:rPr lang="ko-KR" altLang="en-US" dirty="0" smtClean="0"/>
              <a:t>홍보</a:t>
            </a:r>
            <a:r>
              <a:rPr lang="en-US" altLang="ko-KR" dirty="0" smtClean="0"/>
              <a:t>: SNS </a:t>
            </a:r>
            <a:r>
              <a:rPr lang="ko-KR" altLang="en-US" dirty="0" smtClean="0"/>
              <a:t>및 각종 게시판 등에 본 사업과 관련된 내용을 홍보하고 참여를 독려함</a:t>
            </a:r>
            <a:endParaRPr lang="en-US" altLang="ko-KR" dirty="0" smtClean="0"/>
          </a:p>
          <a:p>
            <a:pPr marL="304786" indent="0"/>
            <a:r>
              <a:rPr lang="en-US" altLang="ko-KR" dirty="0"/>
              <a:t> </a:t>
            </a:r>
            <a:r>
              <a:rPr lang="en-US" altLang="ko-KR" dirty="0" smtClean="0"/>
              <a:t>   - </a:t>
            </a:r>
            <a:r>
              <a:rPr lang="ko-KR" altLang="en-US" dirty="0" smtClean="0"/>
              <a:t>지원</a:t>
            </a:r>
            <a:r>
              <a:rPr lang="en-US" altLang="ko-KR" dirty="0" smtClean="0"/>
              <a:t>: </a:t>
            </a:r>
            <a:r>
              <a:rPr lang="ko-KR" altLang="en-US" dirty="0" smtClean="0"/>
              <a:t>각종 프로그램 업무 도우미</a:t>
            </a:r>
            <a:r>
              <a:rPr lang="en-US" altLang="ko-KR" dirty="0" smtClean="0"/>
              <a:t>(</a:t>
            </a:r>
            <a:r>
              <a:rPr lang="ko-KR" altLang="en-US" dirty="0" smtClean="0"/>
              <a:t>연수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워크숍</a:t>
            </a:r>
            <a:r>
              <a:rPr lang="en-US" altLang="ko-KR" dirty="0" smtClean="0"/>
              <a:t>, </a:t>
            </a:r>
            <a:r>
              <a:rPr lang="ko-KR" altLang="en-US" dirty="0" smtClean="0"/>
              <a:t>포스터 부착 등</a:t>
            </a:r>
            <a:r>
              <a:rPr lang="en-US" altLang="ko-KR" dirty="0" smtClean="0"/>
              <a:t>)</a:t>
            </a:r>
          </a:p>
          <a:p>
            <a:pPr marL="304786" indent="0"/>
            <a:r>
              <a:rPr lang="en-US" altLang="ko-KR" dirty="0"/>
              <a:t> </a:t>
            </a:r>
            <a:r>
              <a:rPr lang="en-US" altLang="ko-KR" dirty="0" smtClean="0"/>
              <a:t>   - </a:t>
            </a:r>
            <a:r>
              <a:rPr lang="ko-KR" altLang="en-US" dirty="0" smtClean="0"/>
              <a:t>사업관리</a:t>
            </a:r>
            <a:endParaRPr lang="en-US" altLang="ko-KR" dirty="0" smtClean="0"/>
          </a:p>
          <a:p>
            <a:pPr marL="304786" indent="0"/>
            <a:r>
              <a:rPr lang="en-US" altLang="ko-KR" dirty="0"/>
              <a:t> </a:t>
            </a:r>
            <a:r>
              <a:rPr lang="en-US" altLang="ko-KR" dirty="0" smtClean="0"/>
              <a:t>     : </a:t>
            </a:r>
            <a:r>
              <a:rPr lang="ko-KR" altLang="en-US" dirty="0" smtClean="0"/>
              <a:t>본 사업 관련 홈페이지 및 게시물 등에 대한 오류 확인 및 개선 보고</a:t>
            </a:r>
            <a:r>
              <a:rPr lang="en-US" altLang="ko-KR" dirty="0" smtClean="0"/>
              <a:t>. </a:t>
            </a:r>
          </a:p>
          <a:p>
            <a:pPr marL="304786" indent="0"/>
            <a:r>
              <a:rPr lang="en-US" altLang="ko-KR" dirty="0"/>
              <a:t> </a:t>
            </a:r>
            <a:r>
              <a:rPr lang="en-US" altLang="ko-KR" dirty="0" smtClean="0"/>
              <a:t>     : </a:t>
            </a:r>
            <a:r>
              <a:rPr lang="ko-KR" altLang="en-US" dirty="0" smtClean="0"/>
              <a:t>타 컨소시엄이나 홈페이지 내용 모니터링 및 결과 보고</a:t>
            </a:r>
            <a:endParaRPr lang="en-US" altLang="ko-KR" dirty="0" smtClean="0"/>
          </a:p>
          <a:p>
            <a:pPr marL="304786" indent="0"/>
            <a:r>
              <a:rPr lang="en-US" altLang="ko-KR" dirty="0"/>
              <a:t> </a:t>
            </a:r>
            <a:r>
              <a:rPr lang="en-US" altLang="ko-KR" dirty="0" smtClean="0"/>
              <a:t>     : </a:t>
            </a:r>
            <a:r>
              <a:rPr lang="ko-KR" altLang="en-US" dirty="0" smtClean="0"/>
              <a:t>학생 의견 및 여론 보고</a:t>
            </a:r>
            <a:r>
              <a:rPr lang="en-US" altLang="ko-KR" dirty="0" smtClean="0"/>
              <a:t>(</a:t>
            </a:r>
            <a:r>
              <a:rPr lang="ko-KR" altLang="en-US" dirty="0" smtClean="0"/>
              <a:t>인터뷰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설문조사 등</a:t>
            </a:r>
            <a:r>
              <a:rPr lang="en-US" altLang="ko-KR" dirty="0" smtClean="0"/>
              <a:t>)</a:t>
            </a:r>
          </a:p>
          <a:p>
            <a:pPr marL="304786" indent="0"/>
            <a:r>
              <a:rPr lang="en-US" altLang="ko-KR" dirty="0"/>
              <a:t> </a:t>
            </a:r>
            <a:r>
              <a:rPr lang="en-US" altLang="ko-KR" dirty="0" smtClean="0"/>
              <a:t>   - </a:t>
            </a:r>
            <a:r>
              <a:rPr lang="ko-KR" altLang="en-US" dirty="0" smtClean="0"/>
              <a:t>교육과정 및 학사제도 관련 의견 제출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03589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에너지신산업 </a:t>
            </a:r>
            <a:r>
              <a:rPr lang="ko-KR" altLang="en-US" dirty="0" err="1" smtClean="0"/>
              <a:t>서포터스</a:t>
            </a:r>
            <a:r>
              <a:rPr lang="ko-KR" altLang="en-US" dirty="0" smtClean="0"/>
              <a:t> 사업 개요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237070" y="976570"/>
            <a:ext cx="11760201" cy="5316040"/>
          </a:xfrm>
        </p:spPr>
        <p:txBody>
          <a:bodyPr/>
          <a:lstStyle/>
          <a:p>
            <a:pPr marL="304786" indent="0"/>
            <a:r>
              <a:rPr lang="en-US" altLang="ko-KR" b="1" dirty="0" smtClean="0"/>
              <a:t>4. </a:t>
            </a:r>
            <a:r>
              <a:rPr lang="ko-KR" altLang="en-US" b="1" dirty="0" smtClean="0"/>
              <a:t>활동 보고</a:t>
            </a:r>
            <a:endParaRPr lang="en-US" altLang="ko-KR" b="1" dirty="0" smtClean="0"/>
          </a:p>
          <a:p>
            <a:pPr marL="304786" indent="0"/>
            <a:r>
              <a:rPr lang="en-US" altLang="ko-KR" dirty="0" smtClean="0"/>
              <a:t>    - </a:t>
            </a:r>
            <a:r>
              <a:rPr lang="ko-KR" altLang="en-US" dirty="0" smtClean="0"/>
              <a:t>매달 </a:t>
            </a:r>
            <a:r>
              <a:rPr lang="en-US" altLang="ko-KR" dirty="0" smtClean="0"/>
              <a:t>25</a:t>
            </a:r>
            <a:r>
              <a:rPr lang="ko-KR" altLang="en-US" dirty="0" smtClean="0"/>
              <a:t>일까지 관련 활동결과보고서 제출</a:t>
            </a:r>
            <a:r>
              <a:rPr lang="en-US" altLang="ko-KR" dirty="0" smtClean="0"/>
              <a:t>(</a:t>
            </a:r>
            <a:r>
              <a:rPr lang="ko-KR" altLang="en-US" dirty="0" smtClean="0"/>
              <a:t>소정의 양식</a:t>
            </a:r>
            <a:r>
              <a:rPr lang="en-US" altLang="ko-KR" dirty="0" smtClean="0"/>
              <a:t>)</a:t>
            </a:r>
          </a:p>
          <a:p>
            <a:pPr marL="304786" indent="0"/>
            <a:r>
              <a:rPr lang="en-US" altLang="ko-KR" dirty="0" smtClean="0"/>
              <a:t>    - </a:t>
            </a:r>
            <a:r>
              <a:rPr lang="ko-KR" altLang="en-US" dirty="0" smtClean="0"/>
              <a:t>매월 </a:t>
            </a:r>
            <a:r>
              <a:rPr lang="en-US" altLang="ko-KR" dirty="0" smtClean="0"/>
              <a:t>1</a:t>
            </a:r>
            <a:r>
              <a:rPr lang="ko-KR" altLang="en-US" dirty="0" smtClean="0"/>
              <a:t>회 정기 미팅</a:t>
            </a:r>
            <a:r>
              <a:rPr lang="en-US" altLang="ko-KR" dirty="0" smtClean="0"/>
              <a:t>(</a:t>
            </a:r>
            <a:r>
              <a:rPr lang="ko-KR" altLang="en-US" dirty="0" smtClean="0"/>
              <a:t>상담프로그램 이용하여 원하는 시간에 미팅 신청</a:t>
            </a:r>
            <a:r>
              <a:rPr lang="en-US" altLang="ko-KR" dirty="0" smtClean="0"/>
              <a:t>. </a:t>
            </a:r>
            <a:r>
              <a:rPr lang="ko-KR" altLang="en-US" dirty="0" smtClean="0"/>
              <a:t>보고서 제출 및 설명</a:t>
            </a:r>
            <a:r>
              <a:rPr lang="en-US" altLang="ko-KR" dirty="0" smtClean="0"/>
              <a:t>)</a:t>
            </a:r>
            <a:endParaRPr lang="en-US" altLang="ko-KR" dirty="0"/>
          </a:p>
          <a:p>
            <a:pPr marL="304786" indent="0"/>
            <a:endParaRPr lang="en-US" altLang="ko-KR" dirty="0"/>
          </a:p>
          <a:p>
            <a:pPr marL="304786" indent="0"/>
            <a:r>
              <a:rPr lang="en-US" altLang="ko-KR" b="1" dirty="0" smtClean="0"/>
              <a:t>5. </a:t>
            </a:r>
            <a:r>
              <a:rPr lang="ko-KR" altLang="en-US" b="1" dirty="0" smtClean="0"/>
              <a:t>활동 지원</a:t>
            </a:r>
            <a:endParaRPr lang="en-US" altLang="ko-KR" b="1" dirty="0" smtClean="0"/>
          </a:p>
          <a:p>
            <a:pPr marL="304786" indent="0"/>
            <a:r>
              <a:rPr lang="en-US" altLang="ko-KR" dirty="0"/>
              <a:t> </a:t>
            </a:r>
            <a:r>
              <a:rPr lang="en-US" altLang="ko-KR" dirty="0" smtClean="0"/>
              <a:t>   - </a:t>
            </a:r>
            <a:r>
              <a:rPr lang="ko-KR" altLang="en-US" dirty="0" smtClean="0"/>
              <a:t>활동비 지급</a:t>
            </a:r>
            <a:r>
              <a:rPr lang="en-US" altLang="ko-KR" dirty="0" smtClean="0"/>
              <a:t>: 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30</a:t>
            </a:r>
            <a:r>
              <a:rPr lang="ko-KR" altLang="en-US" dirty="0" smtClean="0"/>
              <a:t>만원 이내</a:t>
            </a:r>
            <a:endParaRPr lang="en-US" altLang="ko-KR" dirty="0" smtClean="0"/>
          </a:p>
          <a:p>
            <a:pPr marL="304786" indent="0"/>
            <a:r>
              <a:rPr lang="en-US" altLang="ko-KR" dirty="0" smtClean="0"/>
              <a:t>    - </a:t>
            </a:r>
            <a:r>
              <a:rPr lang="ko-KR" altLang="en-US" dirty="0" smtClean="0"/>
              <a:t>관련 프로그램 및 활동 지원</a:t>
            </a:r>
            <a:endParaRPr lang="en-US" altLang="ko-KR" dirty="0" smtClean="0"/>
          </a:p>
          <a:p>
            <a:pPr marL="304786" indent="0"/>
            <a:r>
              <a:rPr lang="en-US" altLang="ko-KR" dirty="0" smtClean="0"/>
              <a:t>    - </a:t>
            </a:r>
            <a:r>
              <a:rPr lang="ko-KR" altLang="en-US" dirty="0" smtClean="0"/>
              <a:t>우수학생 시상</a:t>
            </a:r>
            <a:r>
              <a:rPr lang="en-US" altLang="ko-KR" dirty="0" smtClean="0"/>
              <a:t>: 2022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2</a:t>
            </a:r>
            <a:r>
              <a:rPr lang="ko-KR" altLang="en-US" dirty="0" smtClean="0"/>
              <a:t>월 시행</a:t>
            </a:r>
            <a:r>
              <a:rPr lang="en-US" altLang="ko-KR" dirty="0" smtClean="0"/>
              <a:t>- (</a:t>
            </a:r>
            <a:r>
              <a:rPr lang="ko-KR" altLang="en-US" dirty="0" err="1" smtClean="0"/>
              <a:t>사업단장상</a:t>
            </a:r>
            <a:r>
              <a:rPr lang="ko-KR" altLang="en-US" dirty="0" smtClean="0"/>
              <a:t> </a:t>
            </a:r>
            <a:r>
              <a:rPr lang="en-US" altLang="ko-KR" dirty="0" smtClean="0"/>
              <a:t>1</a:t>
            </a:r>
            <a:r>
              <a:rPr lang="ko-KR" altLang="en-US" dirty="0" smtClean="0"/>
              <a:t>명 </a:t>
            </a:r>
            <a:r>
              <a:rPr lang="en-US" altLang="ko-KR" dirty="0" smtClean="0"/>
              <a:t>50</a:t>
            </a:r>
            <a:r>
              <a:rPr lang="ko-KR" altLang="en-US" dirty="0" smtClean="0"/>
              <a:t>만원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우수활동상</a:t>
            </a:r>
            <a:r>
              <a:rPr lang="ko-KR" altLang="en-US" dirty="0" smtClean="0"/>
              <a:t> </a:t>
            </a:r>
            <a:r>
              <a:rPr lang="en-US" altLang="ko-KR" dirty="0" smtClean="0"/>
              <a:t>2</a:t>
            </a:r>
            <a:r>
              <a:rPr lang="ko-KR" altLang="en-US" dirty="0" smtClean="0"/>
              <a:t>명 </a:t>
            </a:r>
            <a:r>
              <a:rPr lang="en-US" altLang="ko-KR" dirty="0" smtClean="0"/>
              <a:t>30</a:t>
            </a:r>
            <a:r>
              <a:rPr lang="ko-KR" altLang="en-US" dirty="0" smtClean="0"/>
              <a:t>만원 시상</a:t>
            </a:r>
            <a:r>
              <a:rPr lang="en-US" altLang="ko-KR" dirty="0" smtClean="0"/>
              <a:t>)</a:t>
            </a:r>
          </a:p>
          <a:p>
            <a:pPr marL="304786" indent="0"/>
            <a:r>
              <a:rPr lang="en-US" altLang="ko-KR" dirty="0"/>
              <a:t> </a:t>
            </a:r>
            <a:r>
              <a:rPr lang="en-US" altLang="ko-KR" dirty="0" smtClean="0"/>
              <a:t>   - </a:t>
            </a:r>
            <a:r>
              <a:rPr lang="ko-KR" altLang="en-US" dirty="0" smtClean="0"/>
              <a:t>사업단장 명의의 </a:t>
            </a:r>
            <a:r>
              <a:rPr lang="ko-KR" altLang="en-US" dirty="0" err="1" smtClean="0"/>
              <a:t>활동내역서</a:t>
            </a:r>
            <a:r>
              <a:rPr lang="ko-KR" altLang="en-US" dirty="0" smtClean="0"/>
              <a:t> 발급</a:t>
            </a:r>
            <a:endParaRPr lang="en-US" altLang="ko-KR" dirty="0" smtClean="0"/>
          </a:p>
          <a:p>
            <a:pPr marL="304786" indent="0"/>
            <a:endParaRPr lang="en-US" altLang="ko-KR" dirty="0"/>
          </a:p>
          <a:p>
            <a:pPr marL="304786" indent="0"/>
            <a:r>
              <a:rPr lang="en-US" altLang="ko-KR" b="1" dirty="0" smtClean="0"/>
              <a:t>6. </a:t>
            </a:r>
            <a:r>
              <a:rPr lang="ko-KR" altLang="en-US" b="1" dirty="0" smtClean="0"/>
              <a:t>활동 예시</a:t>
            </a:r>
            <a:endParaRPr lang="en-US" altLang="ko-KR" b="1" dirty="0" smtClean="0"/>
          </a:p>
          <a:p>
            <a:pPr marL="304786" indent="0"/>
            <a:r>
              <a:rPr lang="en-US" altLang="ko-KR" dirty="0"/>
              <a:t> </a:t>
            </a:r>
            <a:r>
              <a:rPr lang="en-US" altLang="ko-KR" dirty="0" smtClean="0"/>
              <a:t>   - </a:t>
            </a:r>
            <a:r>
              <a:rPr lang="ko-KR" altLang="en-US" dirty="0" smtClean="0"/>
              <a:t>홍보용 카드 뉴스 제작 후 </a:t>
            </a:r>
            <a:r>
              <a:rPr lang="ko-KR" altLang="en-US" dirty="0" err="1" smtClean="0"/>
              <a:t>인스타그램</a:t>
            </a:r>
            <a:r>
              <a:rPr lang="en-US" altLang="ko-KR" dirty="0" smtClean="0"/>
              <a:t>, </a:t>
            </a:r>
            <a:r>
              <a:rPr lang="ko-KR" altLang="en-US" dirty="0" smtClean="0"/>
              <a:t>블로그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에브리타임</a:t>
            </a:r>
            <a:r>
              <a:rPr lang="ko-KR" altLang="en-US" dirty="0" smtClean="0"/>
              <a:t> 등 게시</a:t>
            </a:r>
            <a:endParaRPr lang="en-US" altLang="ko-KR" dirty="0" smtClean="0"/>
          </a:p>
          <a:p>
            <a:pPr marL="304786" indent="0"/>
            <a:r>
              <a:rPr lang="en-US" altLang="ko-KR" dirty="0"/>
              <a:t> </a:t>
            </a:r>
            <a:r>
              <a:rPr lang="en-US" altLang="ko-KR" dirty="0" smtClean="0"/>
              <a:t>   - </a:t>
            </a:r>
            <a:r>
              <a:rPr lang="ko-KR" altLang="en-US" dirty="0" smtClean="0"/>
              <a:t>홈페이지 오류 발견 보고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16072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사전 질의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37121" y="833695"/>
            <a:ext cx="11154830" cy="5316040"/>
          </a:xfrm>
        </p:spPr>
        <p:txBody>
          <a:bodyPr/>
          <a:lstStyle/>
          <a:p>
            <a:pPr marL="647686" indent="-342900">
              <a:lnSpc>
                <a:spcPct val="200000"/>
              </a:lnSpc>
              <a:buAutoNum type="arabicPeriod"/>
            </a:pPr>
            <a:endParaRPr lang="en-US" altLang="ko-KR" dirty="0" smtClean="0"/>
          </a:p>
          <a:p>
            <a:pPr marL="647686" indent="-342900">
              <a:lnSpc>
                <a:spcPct val="200000"/>
              </a:lnSpc>
              <a:buAutoNum type="arabicPeriod"/>
            </a:pPr>
            <a:r>
              <a:rPr lang="ko-KR" altLang="en-US" dirty="0" smtClean="0"/>
              <a:t>시간대 요일 등 정해진 활동 스케줄이 있는지</a:t>
            </a:r>
            <a:r>
              <a:rPr lang="en-US" altLang="ko-KR" dirty="0" smtClean="0"/>
              <a:t>?</a:t>
            </a:r>
          </a:p>
          <a:p>
            <a:pPr marL="647686" indent="-342900">
              <a:lnSpc>
                <a:spcPct val="200000"/>
              </a:lnSpc>
              <a:buAutoNum type="arabicPeriod"/>
            </a:pPr>
            <a:r>
              <a:rPr lang="ko-KR" altLang="en-US" dirty="0" smtClean="0"/>
              <a:t>구체적인 활동 내역 예시</a:t>
            </a:r>
            <a:endParaRPr lang="en-US" altLang="ko-KR" dirty="0" smtClean="0"/>
          </a:p>
          <a:p>
            <a:pPr marL="647686" indent="-342900">
              <a:lnSpc>
                <a:spcPct val="200000"/>
              </a:lnSpc>
              <a:buAutoNum type="arabicPeriod"/>
            </a:pPr>
            <a:r>
              <a:rPr lang="ko-KR" altLang="en-US" dirty="0" err="1" smtClean="0"/>
              <a:t>서포터스</a:t>
            </a:r>
            <a:r>
              <a:rPr lang="ko-KR" altLang="en-US" dirty="0" smtClean="0"/>
              <a:t> 역할 국내대학 학점교류방식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타 대학 수업은 </a:t>
            </a:r>
            <a:r>
              <a:rPr lang="en-US" altLang="ko-KR" dirty="0" smtClean="0"/>
              <a:t>P/F, </a:t>
            </a:r>
            <a:r>
              <a:rPr lang="ko-KR" altLang="en-US" dirty="0" smtClean="0"/>
              <a:t>본교 수업은 </a:t>
            </a:r>
            <a:r>
              <a:rPr lang="en-US" altLang="ko-KR" dirty="0" smtClean="0"/>
              <a:t>ABCD?</a:t>
            </a:r>
          </a:p>
          <a:p>
            <a:pPr marL="647686" indent="-342900">
              <a:lnSpc>
                <a:spcPct val="200000"/>
              </a:lnSpc>
              <a:buAutoNum type="arabicPeriod"/>
            </a:pPr>
            <a:r>
              <a:rPr lang="ko-KR" altLang="en-US" dirty="0" smtClean="0"/>
              <a:t>교육과정 중 에너지신산업 분야의 기술들을 어떻게 사회적인 정책이나 프로젝트로 활용할 수 있는가와 같은 내용을 배우는 수업이 있는지</a:t>
            </a:r>
            <a:r>
              <a:rPr lang="en-US" altLang="ko-KR" dirty="0" smtClean="0"/>
              <a:t>?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2129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텍스트 개체 틀 1">
            <a:extLst>
              <a:ext uri="{FF2B5EF4-FFF2-40B4-BE49-F238E27FC236}">
                <a16:creationId xmlns:a16="http://schemas.microsoft.com/office/drawing/2014/main" id="{553A0A9D-EB8A-452A-94EC-9EC2638DB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0254" y="83709"/>
            <a:ext cx="11760201" cy="560983"/>
          </a:xfrm>
        </p:spPr>
        <p:txBody>
          <a:bodyPr anchor="ctr"/>
          <a:lstStyle/>
          <a:p>
            <a:pPr marL="0" indent="0" algn="l"/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수준별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분야별 교과목 구성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21340" y="1227665"/>
            <a:ext cx="11959115" cy="4274048"/>
            <a:chOff x="74334" y="1469204"/>
            <a:chExt cx="11959115" cy="4274048"/>
          </a:xfrm>
        </p:grpSpPr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8E4D2E6D-BDE6-44D8-823E-8FC848A53C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334" y="1469204"/>
              <a:ext cx="11959115" cy="4274048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750497" y="2724944"/>
              <a:ext cx="2380891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rgbClr val="CBB699"/>
                </a:buClr>
                <a:buFont typeface="Arial" panose="020B0604020202020204" pitchFamily="34" charset="0"/>
                <a:buChar char="•"/>
              </a:pPr>
              <a:r>
                <a:rPr lang="ko-KR" altLang="en-US" sz="1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신에너지공학개론</a:t>
              </a:r>
              <a:endPara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85750" indent="-285750">
                <a:buClr>
                  <a:srgbClr val="CBB699"/>
                </a:buClr>
                <a:buFont typeface="Arial" panose="020B0604020202020204" pitchFamily="34" charset="0"/>
                <a:buChar char="•"/>
              </a:pPr>
              <a:r>
                <a:rPr lang="ko-KR" altLang="en-US" sz="1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재생에너지공학개론</a:t>
              </a:r>
              <a:endPara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85750" indent="-285750">
                <a:buClr>
                  <a:srgbClr val="CBB699"/>
                </a:buClr>
                <a:buFont typeface="Arial" panose="020B0604020202020204" pitchFamily="34" charset="0"/>
                <a:buChar char="•"/>
              </a:pPr>
              <a:r>
                <a:rPr lang="ko-KR" altLang="en-US" sz="1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수소연료전지개론</a:t>
              </a:r>
              <a:endPara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50497" y="3780288"/>
              <a:ext cx="2579299" cy="83099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rgbClr val="CBB699"/>
                </a:buClr>
                <a:buFont typeface="Arial" panose="020B0604020202020204" pitchFamily="34" charset="0"/>
                <a:buChar char="•"/>
              </a:pPr>
              <a:r>
                <a:rPr lang="ko-KR" altLang="en-US" sz="1200" dirty="0">
                  <a:ea typeface="맑은 고딕" panose="020B0503020000020004" pitchFamily="50" charset="-127"/>
                </a:rPr>
                <a:t>에너지반응공학</a:t>
              </a:r>
              <a:endParaRPr lang="en-US" altLang="ko-KR" sz="1200" dirty="0">
                <a:ea typeface="맑은 고딕" panose="020B0503020000020004" pitchFamily="50" charset="-127"/>
              </a:endParaRPr>
            </a:p>
            <a:p>
              <a:pPr marL="285750" indent="-285750">
                <a:buClr>
                  <a:srgbClr val="CBB699"/>
                </a:buClr>
                <a:buFont typeface="Arial" panose="020B0604020202020204" pitchFamily="34" charset="0"/>
                <a:buChar char="•"/>
              </a:pPr>
              <a:r>
                <a:rPr lang="ko-KR" altLang="en-US" sz="1200" dirty="0">
                  <a:ea typeface="맑은 고딕" panose="020B0503020000020004" pitchFamily="50" charset="-127"/>
                </a:rPr>
                <a:t>에너지생산소재공학</a:t>
              </a:r>
              <a:endParaRPr lang="en-US" altLang="ko-KR" sz="1200" dirty="0">
                <a:ea typeface="맑은 고딕" panose="020B0503020000020004" pitchFamily="50" charset="-127"/>
              </a:endParaRPr>
            </a:p>
            <a:p>
              <a:pPr marL="285750" indent="-285750">
                <a:buClr>
                  <a:srgbClr val="CBB699"/>
                </a:buClr>
                <a:buFont typeface="Arial" panose="020B0604020202020204" pitchFamily="34" charset="0"/>
                <a:buChar char="•"/>
              </a:pPr>
              <a:r>
                <a:rPr lang="ko-KR" altLang="en-US" sz="1200" dirty="0">
                  <a:ea typeface="맑은 고딕" panose="020B0503020000020004" pitchFamily="50" charset="-127"/>
                </a:rPr>
                <a:t>바이오폐기물에너지공학</a:t>
              </a:r>
              <a:endParaRPr lang="en-US" altLang="ko-KR" sz="1200" dirty="0">
                <a:ea typeface="맑은 고딕" panose="020B0503020000020004" pitchFamily="50" charset="-127"/>
              </a:endParaRPr>
            </a:p>
            <a:p>
              <a:pPr marL="285750" indent="-285750">
                <a:buClr>
                  <a:srgbClr val="CBB699"/>
                </a:buClr>
                <a:buFont typeface="Arial" panose="020B0604020202020204" pitchFamily="34" charset="0"/>
                <a:buChar char="•"/>
              </a:pPr>
              <a:endParaRPr lang="en-US" altLang="ko-KR" sz="1200" dirty="0">
                <a:ea typeface="맑은 고딕" panose="020B0503020000020004" pitchFamily="50" charset="-127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50497" y="4751285"/>
              <a:ext cx="2579299" cy="95410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rgbClr val="CBB699"/>
                </a:buClr>
                <a:buFont typeface="Arial" panose="020B0604020202020204" pitchFamily="34" charset="0"/>
                <a:buChar char="•"/>
              </a:pPr>
              <a:r>
                <a:rPr lang="ko-KR" altLang="en-US" sz="1200" dirty="0">
                  <a:ea typeface="맑은 고딕" panose="020B0503020000020004" pitchFamily="50" charset="-127"/>
                </a:rPr>
                <a:t>태양에너지공학</a:t>
              </a:r>
              <a:endParaRPr lang="en-US" altLang="ko-KR" sz="1200" dirty="0">
                <a:ea typeface="맑은 고딕" panose="020B0503020000020004" pitchFamily="50" charset="-127"/>
              </a:endParaRPr>
            </a:p>
            <a:p>
              <a:pPr marL="285750" indent="-285750">
                <a:buClr>
                  <a:srgbClr val="CBB699"/>
                </a:buClr>
                <a:buFont typeface="Arial" panose="020B0604020202020204" pitchFamily="34" charset="0"/>
                <a:buChar char="•"/>
              </a:pPr>
              <a:r>
                <a:rPr lang="ko-KR" altLang="en-US" sz="1200" dirty="0">
                  <a:ea typeface="맑은 고딕" panose="020B0503020000020004" pitchFamily="50" charset="-127"/>
                </a:rPr>
                <a:t>지열에너지공학</a:t>
              </a:r>
              <a:endParaRPr lang="en-US" altLang="ko-KR" sz="1200" dirty="0">
                <a:ea typeface="맑은 고딕" panose="020B0503020000020004" pitchFamily="50" charset="-127"/>
              </a:endParaRPr>
            </a:p>
            <a:p>
              <a:pPr marL="285750" indent="-285750">
                <a:buClr>
                  <a:srgbClr val="CBB699"/>
                </a:buClr>
                <a:buFont typeface="Arial" panose="020B0604020202020204" pitchFamily="34" charset="0"/>
                <a:buChar char="•"/>
              </a:pPr>
              <a:r>
                <a:rPr lang="ko-KR" altLang="en-US" sz="1200" dirty="0">
                  <a:ea typeface="맑은 고딕" panose="020B0503020000020004" pitchFamily="50" charset="-127"/>
                </a:rPr>
                <a:t>풍력에너지공학</a:t>
              </a:r>
              <a:endParaRPr lang="en-US" altLang="ko-KR" sz="1200" dirty="0">
                <a:ea typeface="맑은 고딕" panose="020B0503020000020004" pitchFamily="50" charset="-127"/>
              </a:endParaRPr>
            </a:p>
            <a:p>
              <a:pPr marL="285750" indent="-285750">
                <a:buClr>
                  <a:srgbClr val="CBB699"/>
                </a:buClr>
                <a:buFont typeface="Arial" panose="020B0604020202020204" pitchFamily="34" charset="0"/>
                <a:buChar char="•"/>
              </a:pPr>
              <a:r>
                <a:rPr lang="ko-KR" altLang="en-US" sz="1200" dirty="0">
                  <a:ea typeface="맑은 고딕" panose="020B0503020000020004" pitchFamily="50" charset="-127"/>
                </a:rPr>
                <a:t>수소에너지공학</a:t>
              </a:r>
              <a:endParaRPr lang="en-US" altLang="ko-KR" sz="1200" dirty="0">
                <a:ea typeface="맑은 고딕" panose="020B0503020000020004" pitchFamily="50" charset="-127"/>
              </a:endParaRPr>
            </a:p>
            <a:p>
              <a:pPr marL="285750" indent="-285750">
                <a:buClr>
                  <a:srgbClr val="CBB699"/>
                </a:buClr>
                <a:buFont typeface="Arial" panose="020B0604020202020204" pitchFamily="34" charset="0"/>
                <a:buChar char="•"/>
              </a:pPr>
              <a:endParaRPr lang="en-US" altLang="ko-KR" sz="800" dirty="0">
                <a:ea typeface="맑은 고딕" panose="020B0503020000020004" pitchFamily="50" charset="-127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01967" y="2724944"/>
              <a:ext cx="2653634" cy="83099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rgbClr val="58A7D8"/>
                </a:buClr>
                <a:buFont typeface="Arial" panose="020B0604020202020204" pitchFamily="34" charset="0"/>
                <a:buChar char="•"/>
              </a:pPr>
              <a:r>
                <a:rPr lang="ko-KR" altLang="en-US" sz="1200" dirty="0">
                  <a:ea typeface="맑은 고딕" panose="020B0503020000020004" pitchFamily="50" charset="-127"/>
                </a:rPr>
                <a:t>에너지저장공학개론</a:t>
              </a:r>
              <a:endParaRPr lang="en-US" altLang="ko-KR" sz="1200" dirty="0">
                <a:ea typeface="맑은 고딕" panose="020B0503020000020004" pitchFamily="50" charset="-127"/>
              </a:endParaRPr>
            </a:p>
            <a:p>
              <a:pPr marL="285750" indent="-285750">
                <a:buClr>
                  <a:srgbClr val="58A7D8"/>
                </a:buClr>
                <a:buFont typeface="Arial" panose="020B0604020202020204" pitchFamily="34" charset="0"/>
                <a:buChar char="•"/>
              </a:pPr>
              <a:r>
                <a:rPr lang="ko-KR" altLang="en-US" sz="1200" dirty="0">
                  <a:ea typeface="맑은 고딕" panose="020B0503020000020004" pitchFamily="50" charset="-127"/>
                </a:rPr>
                <a:t>에너지소재개론</a:t>
              </a:r>
              <a:endParaRPr lang="en-US" altLang="ko-KR" sz="1200" dirty="0">
                <a:ea typeface="맑은 고딕" panose="020B0503020000020004" pitchFamily="50" charset="-127"/>
              </a:endParaRPr>
            </a:p>
            <a:p>
              <a:pPr marL="285750" indent="-285750">
                <a:buClr>
                  <a:srgbClr val="58A7D8"/>
                </a:buClr>
                <a:buFont typeface="Arial" panose="020B0604020202020204" pitchFamily="34" charset="0"/>
                <a:buChar char="•"/>
              </a:pPr>
              <a:r>
                <a:rPr lang="ko-KR" altLang="en-US" sz="1200" dirty="0">
                  <a:ea typeface="맑은 고딕" panose="020B0503020000020004" pitchFamily="50" charset="-127"/>
                </a:rPr>
                <a:t>전기화학에너지저장이론및실험</a:t>
              </a:r>
              <a:endParaRPr lang="en-US" altLang="ko-KR" sz="1200" dirty="0">
                <a:ea typeface="맑은 고딕" panose="020B0503020000020004" pitchFamily="50" charset="-127"/>
              </a:endParaRPr>
            </a:p>
            <a:p>
              <a:pPr marL="285750" indent="-285750">
                <a:buClr>
                  <a:srgbClr val="58A7D8"/>
                </a:buClr>
                <a:buFont typeface="Arial" panose="020B0604020202020204" pitchFamily="34" charset="0"/>
                <a:buChar char="•"/>
              </a:pPr>
              <a:endParaRPr lang="en-US" altLang="ko-KR" sz="1200" dirty="0">
                <a:ea typeface="맑은 고딕" panose="020B0503020000020004" pitchFamily="50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01967" y="3782206"/>
              <a:ext cx="2653634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rgbClr val="58A7D8"/>
                </a:buClr>
                <a:buFont typeface="Arial" panose="020B0604020202020204" pitchFamily="34" charset="0"/>
                <a:buChar char="•"/>
              </a:pPr>
              <a:r>
                <a:rPr lang="ko-KR" altLang="en-US" sz="1200" dirty="0">
                  <a:ea typeface="맑은 고딕" panose="020B0503020000020004" pitchFamily="50" charset="-127"/>
                </a:rPr>
                <a:t>에너지저장소재설계</a:t>
              </a:r>
              <a:endParaRPr lang="en-US" altLang="ko-KR" sz="1200" dirty="0">
                <a:ea typeface="맑은 고딕" panose="020B0503020000020004" pitchFamily="50" charset="-127"/>
              </a:endParaRPr>
            </a:p>
            <a:p>
              <a:pPr marL="285750" indent="-285750">
                <a:buClr>
                  <a:srgbClr val="58A7D8"/>
                </a:buClr>
                <a:buFont typeface="Arial" panose="020B0604020202020204" pitchFamily="34" charset="0"/>
                <a:buChar char="•"/>
              </a:pPr>
              <a:r>
                <a:rPr lang="ko-KR" altLang="en-US" sz="1200" dirty="0">
                  <a:ea typeface="맑은 고딕" panose="020B0503020000020004" pitchFamily="50" charset="-127"/>
                </a:rPr>
                <a:t>거대에너지저장</a:t>
              </a:r>
              <a:endParaRPr lang="en-US" altLang="ko-KR" sz="1200" dirty="0">
                <a:ea typeface="맑은 고딕" panose="020B0503020000020004" pitchFamily="50" charset="-127"/>
              </a:endParaRPr>
            </a:p>
            <a:p>
              <a:pPr marL="285750" indent="-285750">
                <a:buClr>
                  <a:srgbClr val="58A7D8"/>
                </a:buClr>
                <a:buFont typeface="Arial" panose="020B0604020202020204" pitchFamily="34" charset="0"/>
                <a:buChar char="•"/>
              </a:pPr>
              <a:r>
                <a:rPr lang="ko-KR" altLang="en-US" sz="1200" dirty="0">
                  <a:ea typeface="맑은 고딕" panose="020B0503020000020004" pitchFamily="50" charset="-127"/>
                </a:rPr>
                <a:t>제로에너지시스템</a:t>
              </a:r>
              <a:endParaRPr lang="en-US" altLang="ko-KR" sz="1200" dirty="0">
                <a:ea typeface="맑은 고딕" panose="020B0503020000020004" pitchFamily="50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01967" y="4751285"/>
              <a:ext cx="2653634" cy="95410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rgbClr val="58A7D8"/>
                </a:buClr>
                <a:buFont typeface="Arial" panose="020B0604020202020204" pitchFamily="34" charset="0"/>
                <a:buChar char="•"/>
              </a:pPr>
              <a:r>
                <a:rPr lang="ko-KR" altLang="en-US" sz="1200" dirty="0">
                  <a:ea typeface="맑은 고딕" panose="020B0503020000020004" pitchFamily="50" charset="-127"/>
                </a:rPr>
                <a:t>전기차배터리공학</a:t>
              </a:r>
              <a:endParaRPr lang="en-US" altLang="ko-KR" sz="1200" dirty="0">
                <a:ea typeface="맑은 고딕" panose="020B0503020000020004" pitchFamily="50" charset="-127"/>
              </a:endParaRPr>
            </a:p>
            <a:p>
              <a:pPr marL="285750" indent="-285750">
                <a:buClr>
                  <a:srgbClr val="58A7D8"/>
                </a:buClr>
                <a:buFont typeface="Arial" panose="020B0604020202020204" pitchFamily="34" charset="0"/>
                <a:buChar char="•"/>
              </a:pPr>
              <a:r>
                <a:rPr lang="ko-KR" altLang="en-US" sz="1200" dirty="0">
                  <a:ea typeface="맑은 고딕" panose="020B0503020000020004" pitchFamily="50" charset="-127"/>
                </a:rPr>
                <a:t>차세대에너지저장변환공학</a:t>
              </a:r>
              <a:endParaRPr lang="en-US" altLang="ko-KR" sz="1200" dirty="0">
                <a:ea typeface="맑은 고딕" panose="020B0503020000020004" pitchFamily="50" charset="-127"/>
              </a:endParaRPr>
            </a:p>
            <a:p>
              <a:pPr marL="285750" indent="-285750">
                <a:buClr>
                  <a:srgbClr val="58A7D8"/>
                </a:buClr>
                <a:buFont typeface="Arial" panose="020B0604020202020204" pitchFamily="34" charset="0"/>
                <a:buChar char="•"/>
              </a:pPr>
              <a:r>
                <a:rPr lang="ko-KR" altLang="en-US" sz="1200" dirty="0">
                  <a:ea typeface="맑은 고딕" panose="020B0503020000020004" pitchFamily="50" charset="-127"/>
                </a:rPr>
                <a:t>연료전지</a:t>
              </a:r>
              <a:endParaRPr lang="en-US" altLang="ko-KR" sz="1200" dirty="0">
                <a:ea typeface="맑은 고딕" panose="020B0503020000020004" pitchFamily="50" charset="-127"/>
              </a:endParaRPr>
            </a:p>
            <a:p>
              <a:pPr marL="285750" indent="-285750">
                <a:buClr>
                  <a:srgbClr val="58A7D8"/>
                </a:buClr>
                <a:buFont typeface="Arial" panose="020B0604020202020204" pitchFamily="34" charset="0"/>
                <a:buChar char="•"/>
              </a:pPr>
              <a:r>
                <a:rPr lang="ko-KR" altLang="en-US" sz="1200" dirty="0">
                  <a:ea typeface="맑은 고딕" panose="020B0503020000020004" pitchFamily="50" charset="-127"/>
                </a:rPr>
                <a:t>열에너지변환공학</a:t>
              </a:r>
              <a:endParaRPr lang="en-US" altLang="ko-KR" sz="1200" dirty="0">
                <a:ea typeface="맑은 고딕" panose="020B0503020000020004" pitchFamily="50" charset="-127"/>
              </a:endParaRPr>
            </a:p>
            <a:p>
              <a:pPr marL="285750" indent="-285750">
                <a:buClr>
                  <a:srgbClr val="58A7D8"/>
                </a:buClr>
                <a:buFont typeface="Arial" panose="020B0604020202020204" pitchFamily="34" charset="0"/>
                <a:buChar char="•"/>
              </a:pPr>
              <a:endParaRPr lang="en-US" altLang="ko-KR" sz="800" dirty="0">
                <a:ea typeface="맑은 고딕" panose="020B0503020000020004" pitchFamily="50" charset="-127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430506" y="2909609"/>
              <a:ext cx="2653634" cy="276999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rgbClr val="09A7C7"/>
                </a:buClr>
                <a:buFont typeface="Arial" panose="020B0604020202020204" pitchFamily="34" charset="0"/>
                <a:buChar char="•"/>
              </a:pPr>
              <a:r>
                <a:rPr lang="ko-KR" altLang="en-US" sz="1200" dirty="0">
                  <a:ea typeface="맑은 고딕" panose="020B0503020000020004" pitchFamily="50" charset="-127"/>
                </a:rPr>
                <a:t>전기에너지개론</a:t>
              </a:r>
              <a:endParaRPr lang="en-US" altLang="ko-KR" sz="1200" dirty="0">
                <a:ea typeface="맑은 고딕" panose="020B0503020000020004" pitchFamily="50" charset="-127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30506" y="3782206"/>
              <a:ext cx="2653634" cy="83099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rgbClr val="09A7C7"/>
                </a:buClr>
                <a:buFont typeface="Arial" panose="020B0604020202020204" pitchFamily="34" charset="0"/>
                <a:buChar char="•"/>
              </a:pPr>
              <a:r>
                <a:rPr lang="ko-KR" altLang="en-US" sz="1200" dirty="0">
                  <a:ea typeface="맑은 고딕" panose="020B0503020000020004" pitchFamily="50" charset="-127"/>
                </a:rPr>
                <a:t>차세대전력전자및전기기기</a:t>
              </a:r>
              <a:endParaRPr lang="en-US" altLang="ko-KR" sz="1200" dirty="0">
                <a:ea typeface="맑은 고딕" panose="020B0503020000020004" pitchFamily="50" charset="-127"/>
              </a:endParaRPr>
            </a:p>
            <a:p>
              <a:pPr marL="285750" indent="-285750">
                <a:buClr>
                  <a:srgbClr val="09A7C7"/>
                </a:buClr>
                <a:buFont typeface="Arial" panose="020B0604020202020204" pitchFamily="34" charset="0"/>
                <a:buChar char="•"/>
              </a:pPr>
              <a:r>
                <a:rPr lang="ko-KR" altLang="en-US" sz="1200" dirty="0">
                  <a:ea typeface="맑은 고딕" panose="020B0503020000020004" pitchFamily="50" charset="-127"/>
                </a:rPr>
                <a:t>화학적에너지수송</a:t>
              </a:r>
              <a:endParaRPr lang="en-US" altLang="ko-KR" sz="1200" dirty="0">
                <a:ea typeface="맑은 고딕" panose="020B0503020000020004" pitchFamily="50" charset="-127"/>
              </a:endParaRPr>
            </a:p>
            <a:p>
              <a:pPr marL="285750" indent="-285750">
                <a:buClr>
                  <a:srgbClr val="09A7C7"/>
                </a:buClr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ea typeface="맑은 고딕" panose="020B0503020000020004" pitchFamily="50" charset="-127"/>
                </a:rPr>
                <a:t>AI</a:t>
              </a:r>
              <a:r>
                <a:rPr lang="ko-KR" altLang="en-US" sz="1200" dirty="0">
                  <a:ea typeface="맑은 고딕" panose="020B0503020000020004" pitchFamily="50" charset="-127"/>
                </a:rPr>
                <a:t>기반에너지관리</a:t>
              </a:r>
              <a:endParaRPr lang="en-US" altLang="ko-KR" sz="1200" dirty="0">
                <a:ea typeface="맑은 고딕" panose="020B0503020000020004" pitchFamily="50" charset="-127"/>
              </a:endParaRPr>
            </a:p>
            <a:p>
              <a:pPr marL="285750" indent="-285750">
                <a:buClr>
                  <a:srgbClr val="09A7C7"/>
                </a:buClr>
                <a:buFont typeface="Arial" panose="020B0604020202020204" pitchFamily="34" charset="0"/>
                <a:buChar char="•"/>
              </a:pPr>
              <a:endParaRPr lang="en-US" altLang="ko-KR" sz="1200" dirty="0">
                <a:ea typeface="맑은 고딕" panose="020B0503020000020004" pitchFamily="50" charset="-127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30506" y="4761770"/>
              <a:ext cx="2653634" cy="83099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rgbClr val="09A7C7"/>
                </a:buClr>
                <a:buFont typeface="Arial" panose="020B0604020202020204" pitchFamily="34" charset="0"/>
                <a:buChar char="•"/>
              </a:pPr>
              <a:r>
                <a:rPr lang="ko-KR" altLang="en-US" sz="1200" dirty="0">
                  <a:ea typeface="맑은 고딕" panose="020B0503020000020004" pitchFamily="50" charset="-127"/>
                </a:rPr>
                <a:t>무선에너지전달</a:t>
              </a:r>
              <a:endParaRPr lang="en-US" altLang="ko-KR" sz="1200" dirty="0">
                <a:ea typeface="맑은 고딕" panose="020B0503020000020004" pitchFamily="50" charset="-127"/>
              </a:endParaRPr>
            </a:p>
            <a:p>
              <a:pPr marL="285750" indent="-285750">
                <a:buClr>
                  <a:srgbClr val="09A7C7"/>
                </a:buClr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ea typeface="맑은 고딕" panose="020B0503020000020004" pitchFamily="50" charset="-127"/>
                </a:rPr>
                <a:t>AI</a:t>
              </a:r>
              <a:r>
                <a:rPr lang="ko-KR" altLang="en-US" sz="1200" dirty="0">
                  <a:ea typeface="맑은 고딕" panose="020B0503020000020004" pitchFamily="50" charset="-127"/>
                </a:rPr>
                <a:t>기반시스템최적화</a:t>
              </a:r>
              <a:endParaRPr lang="en-US" altLang="ko-KR" sz="1200" dirty="0">
                <a:ea typeface="맑은 고딕" panose="020B0503020000020004" pitchFamily="50" charset="-127"/>
              </a:endParaRPr>
            </a:p>
            <a:p>
              <a:pPr marL="285750" indent="-285750">
                <a:buClr>
                  <a:srgbClr val="09A7C7"/>
                </a:buClr>
                <a:buFont typeface="Arial" panose="020B0604020202020204" pitchFamily="34" charset="0"/>
                <a:buChar char="•"/>
              </a:pPr>
              <a:r>
                <a:rPr lang="ko-KR" altLang="en-US" sz="1200" dirty="0">
                  <a:ea typeface="맑은 고딕" panose="020B0503020000020004" pitchFamily="50" charset="-127"/>
                </a:rPr>
                <a:t>스마트그리드</a:t>
              </a:r>
              <a:endParaRPr lang="en-US" altLang="ko-KR" sz="1200" dirty="0">
                <a:ea typeface="맑은 고딕" panose="020B0503020000020004" pitchFamily="50" charset="-127"/>
              </a:endParaRPr>
            </a:p>
            <a:p>
              <a:pPr marL="285750" indent="-285750">
                <a:buClr>
                  <a:srgbClr val="09A7C7"/>
                </a:buClr>
                <a:buFont typeface="Arial" panose="020B0604020202020204" pitchFamily="34" charset="0"/>
                <a:buChar char="•"/>
              </a:pPr>
              <a:endParaRPr lang="en-US" altLang="ko-KR" sz="1200" dirty="0">
                <a:ea typeface="맑은 고딕" panose="020B0503020000020004" pitchFamily="50" charset="-127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259045" y="2724942"/>
              <a:ext cx="2653634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rgbClr val="0A347C"/>
                </a:buClr>
                <a:buFont typeface="Arial" panose="020B0604020202020204" pitchFamily="34" charset="0"/>
                <a:buChar char="•"/>
              </a:pPr>
              <a:r>
                <a:rPr lang="ko-KR" altLang="en-US" sz="1200" dirty="0">
                  <a:ea typeface="맑은 고딕" panose="020B0503020000020004" pitchFamily="50" charset="-127"/>
                </a:rPr>
                <a:t>에너지와기술의경제학</a:t>
              </a:r>
              <a:endParaRPr lang="en-US" altLang="ko-KR" sz="1200" dirty="0">
                <a:ea typeface="맑은 고딕" panose="020B0503020000020004" pitchFamily="50" charset="-127"/>
              </a:endParaRPr>
            </a:p>
            <a:p>
              <a:pPr marL="285750" indent="-285750">
                <a:buClr>
                  <a:srgbClr val="0A347C"/>
                </a:buClr>
                <a:buFont typeface="Arial" panose="020B0604020202020204" pitchFamily="34" charset="0"/>
                <a:buChar char="•"/>
              </a:pPr>
              <a:r>
                <a:rPr lang="ko-KR" altLang="en-US" sz="1200" dirty="0">
                  <a:ea typeface="맑은 고딕" panose="020B0503020000020004" pitchFamily="50" charset="-127"/>
                </a:rPr>
                <a:t>에너지환경기술</a:t>
              </a:r>
              <a:endParaRPr lang="en-US" altLang="ko-KR" sz="1200" dirty="0">
                <a:ea typeface="맑은 고딕" panose="020B0503020000020004" pitchFamily="50" charset="-127"/>
              </a:endParaRPr>
            </a:p>
            <a:p>
              <a:pPr marL="285750" indent="-285750">
                <a:buClr>
                  <a:srgbClr val="0A347C"/>
                </a:buClr>
                <a:buFont typeface="Arial" panose="020B0604020202020204" pitchFamily="34" charset="0"/>
                <a:buChar char="•"/>
              </a:pPr>
              <a:r>
                <a:rPr lang="ko-KR" altLang="en-US" sz="1200" dirty="0">
                  <a:ea typeface="맑은 고딕" panose="020B0503020000020004" pitchFamily="50" charset="-127"/>
                </a:rPr>
                <a:t>에너지와기후변화</a:t>
              </a:r>
              <a:endParaRPr lang="en-US" altLang="ko-KR" sz="1200" dirty="0">
                <a:ea typeface="맑은 고딕" panose="020B0503020000020004" pitchFamily="50" charset="-127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259045" y="3780288"/>
              <a:ext cx="2653634" cy="83099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rgbClr val="0A347C"/>
                </a:buClr>
                <a:buFont typeface="Arial" panose="020B0604020202020204" pitchFamily="34" charset="0"/>
                <a:buChar char="•"/>
              </a:pPr>
              <a:r>
                <a:rPr lang="ko-KR" altLang="en-US" sz="1200" dirty="0">
                  <a:ea typeface="맑은 고딕" panose="020B0503020000020004" pitchFamily="50" charset="-127"/>
                </a:rPr>
                <a:t>에너지빅데이터분석</a:t>
              </a:r>
              <a:endParaRPr lang="en-US" altLang="ko-KR" sz="1200" dirty="0">
                <a:ea typeface="맑은 고딕" panose="020B0503020000020004" pitchFamily="50" charset="-127"/>
              </a:endParaRPr>
            </a:p>
            <a:p>
              <a:pPr marL="285750" indent="-285750">
                <a:buClr>
                  <a:srgbClr val="0A347C"/>
                </a:buClr>
                <a:buFont typeface="Arial" panose="020B0604020202020204" pitchFamily="34" charset="0"/>
                <a:buChar char="•"/>
              </a:pPr>
              <a:r>
                <a:rPr lang="ko-KR" altLang="en-US" sz="1200" dirty="0">
                  <a:ea typeface="맑은 고딕" panose="020B0503020000020004" pitchFamily="50" charset="-127"/>
                </a:rPr>
                <a:t>에너지기후변화정책</a:t>
              </a:r>
              <a:endParaRPr lang="en-US" altLang="ko-KR" sz="1200" dirty="0">
                <a:ea typeface="맑은 고딕" panose="020B0503020000020004" pitchFamily="50" charset="-127"/>
              </a:endParaRPr>
            </a:p>
            <a:p>
              <a:pPr marL="285750" indent="-285750">
                <a:buClr>
                  <a:srgbClr val="0A347C"/>
                </a:buClr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ea typeface="맑은 고딕" panose="020B0503020000020004" pitchFamily="50" charset="-127"/>
                </a:rPr>
                <a:t>AI</a:t>
              </a:r>
              <a:r>
                <a:rPr lang="ko-KR" altLang="en-US" sz="1200" dirty="0">
                  <a:ea typeface="맑은 고딕" panose="020B0503020000020004" pitchFamily="50" charset="-127"/>
                </a:rPr>
                <a:t>기반에너지안전공학</a:t>
              </a:r>
              <a:endParaRPr lang="en-US" altLang="ko-KR" sz="1200" dirty="0">
                <a:ea typeface="맑은 고딕" panose="020B0503020000020004" pitchFamily="50" charset="-127"/>
              </a:endParaRPr>
            </a:p>
            <a:p>
              <a:pPr marL="285750" indent="-285750">
                <a:buClr>
                  <a:srgbClr val="0A347C"/>
                </a:buClr>
                <a:buFont typeface="Arial" panose="020B0604020202020204" pitchFamily="34" charset="0"/>
                <a:buChar char="•"/>
              </a:pPr>
              <a:endParaRPr lang="en-US" altLang="ko-KR" sz="1200" dirty="0">
                <a:ea typeface="맑은 고딕" panose="020B0503020000020004" pitchFamily="50" charset="-127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267271" y="4766673"/>
              <a:ext cx="2653634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rgbClr val="0A347C"/>
                </a:buClr>
                <a:buFont typeface="Arial" panose="020B0604020202020204" pitchFamily="34" charset="0"/>
                <a:buChar char="•"/>
              </a:pPr>
              <a:r>
                <a:rPr lang="ko-KR" altLang="en-US" sz="1200" dirty="0">
                  <a:ea typeface="맑은 고딕" panose="020B0503020000020004" pitchFamily="50" charset="-127"/>
                </a:rPr>
                <a:t>에너지사업타당성평가</a:t>
              </a:r>
              <a:endParaRPr lang="en-US" altLang="ko-KR" sz="1200" dirty="0">
                <a:ea typeface="맑은 고딕" panose="020B0503020000020004" pitchFamily="50" charset="-127"/>
              </a:endParaRPr>
            </a:p>
            <a:p>
              <a:pPr marL="285750" indent="-285750">
                <a:buClr>
                  <a:srgbClr val="0A347C"/>
                </a:buClr>
                <a:buFont typeface="Arial" panose="020B0604020202020204" pitchFamily="34" charset="0"/>
                <a:buChar char="•"/>
              </a:pPr>
              <a:r>
                <a:rPr lang="ko-KR" altLang="en-US" sz="1200" dirty="0">
                  <a:ea typeface="맑은 고딕" panose="020B0503020000020004" pitchFamily="50" charset="-127"/>
                </a:rPr>
                <a:t>에너지신산업이슈연구</a:t>
              </a:r>
              <a:endParaRPr lang="en-US" altLang="ko-KR" sz="1200" dirty="0">
                <a:ea typeface="맑은 고딕" panose="020B0503020000020004" pitchFamily="50" charset="-127"/>
              </a:endParaRPr>
            </a:p>
            <a:p>
              <a:pPr marL="285750" indent="-285750">
                <a:buClr>
                  <a:srgbClr val="0A347C"/>
                </a:buClr>
                <a:buFont typeface="Arial" panose="020B0604020202020204" pitchFamily="34" charset="0"/>
                <a:buChar char="•"/>
              </a:pPr>
              <a:endParaRPr lang="en-US" altLang="ko-KR" sz="1200" dirty="0">
                <a:ea typeface="맑은 고딕" panose="020B0503020000020004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771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_x201175344">
            <a:extLst>
              <a:ext uri="{FF2B5EF4-FFF2-40B4-BE49-F238E27FC236}">
                <a16:creationId xmlns:a16="http://schemas.microsoft.com/office/drawing/2014/main" id="{E111C807-BA4F-4B55-98D8-A39461309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29" y="732593"/>
            <a:ext cx="7171744" cy="225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텍스트 개체 틀 1">
            <a:extLst>
              <a:ext uri="{FF2B5EF4-FFF2-40B4-BE49-F238E27FC236}">
                <a16:creationId xmlns:a16="http://schemas.microsoft.com/office/drawing/2014/main" id="{553A0A9D-EB8A-452A-94EC-9EC2638DB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0254" y="83709"/>
            <a:ext cx="11760201" cy="560983"/>
          </a:xfrm>
        </p:spPr>
        <p:txBody>
          <a:bodyPr anchor="ctr"/>
          <a:lstStyle/>
          <a:p>
            <a:pPr marL="0" indent="0" algn="l"/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모듈형 교육체계 및 인재양성 목표</a:t>
            </a: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/>
          </p:nvPr>
        </p:nvGraphicFramePr>
        <p:xfrm>
          <a:off x="412029" y="3438821"/>
          <a:ext cx="11430726" cy="289560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458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8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763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974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332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구분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명칭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이수 조건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비고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571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레벨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에너지신산업 분야 초급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초급 교과목 중 </a:t>
                      </a:r>
                      <a:r>
                        <a:rPr lang="en-US" altLang="ko-KR" sz="1000" kern="0" spc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</a:t>
                      </a:r>
                      <a:r>
                        <a:rPr lang="ko-KR" altLang="en-US" sz="1000" kern="0" spc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학점 이상 이수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/>
                </a:tc>
                <a:tc rowSpan="8"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사업단장 명의의 마이크로디그리</a:t>
                      </a:r>
                      <a:r>
                        <a:rPr lang="en-US" altLang="ko-KR" sz="1000" kern="0" spc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(MD)</a:t>
                      </a:r>
                      <a:r>
                        <a:rPr lang="ko-KR" altLang="en-US" sz="1000" kern="0" spc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인증서 발급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57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에너지신산업 분야 중급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중급 교과목 중 </a:t>
                      </a:r>
                      <a:r>
                        <a:rPr lang="en-US" altLang="ko-KR" sz="1000" kern="0" spc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</a:t>
                      </a:r>
                      <a:r>
                        <a:rPr lang="ko-KR" altLang="en-US" sz="1000" kern="0" spc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학점 이상 이수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57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에너지신산업 분야 고급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고급 교과목 중 </a:t>
                      </a:r>
                      <a:r>
                        <a:rPr lang="en-US" altLang="ko-KR" sz="1000" kern="0" spc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</a:t>
                      </a:r>
                      <a:r>
                        <a:rPr lang="ko-KR" altLang="en-US" sz="1000" kern="0" spc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학점 이상 이수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571"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트랙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에너지 생산 분야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에너지 생산 분야 </a:t>
                      </a:r>
                      <a:r>
                        <a:rPr lang="en-US" altLang="ko-KR" sz="1000" kern="0" spc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</a:t>
                      </a:r>
                      <a:r>
                        <a:rPr lang="ko-KR" altLang="en-US" sz="1000" kern="0" spc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학점 이상 이수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57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에너지 저장</a:t>
                      </a:r>
                      <a:r>
                        <a:rPr lang="en-US" altLang="ko-KR" sz="1000" kern="0" spc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000" kern="0" spc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변환 분야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에너지 저장</a:t>
                      </a:r>
                      <a:r>
                        <a:rPr lang="en-US" altLang="ko-KR" sz="1000" kern="0" spc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000" kern="0" spc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변환 분야 </a:t>
                      </a:r>
                      <a:r>
                        <a:rPr lang="en-US" altLang="ko-KR" sz="1000" kern="0" spc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</a:t>
                      </a:r>
                      <a:r>
                        <a:rPr lang="ko-KR" altLang="en-US" sz="1000" kern="0" spc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학점 이상 이수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57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에너지 수송</a:t>
                      </a:r>
                      <a:r>
                        <a:rPr lang="en-US" altLang="ko-KR" sz="1000" kern="0" spc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000" kern="0" spc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관리 분야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에너지 수송</a:t>
                      </a:r>
                      <a:r>
                        <a:rPr lang="en-US" altLang="ko-KR" sz="1000" kern="0" spc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000" kern="0" spc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관리 분야 </a:t>
                      </a:r>
                      <a:r>
                        <a:rPr lang="en-US" altLang="ko-KR" sz="1000" kern="0" spc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</a:t>
                      </a:r>
                      <a:r>
                        <a:rPr lang="ko-KR" altLang="en-US" sz="1000" kern="0" spc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학점 이상 이수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57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에너지 경영 분야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에너지 경영 분야 </a:t>
                      </a:r>
                      <a:r>
                        <a:rPr lang="en-US" altLang="ko-KR" sz="1000" kern="0" spc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</a:t>
                      </a:r>
                      <a:r>
                        <a:rPr lang="ko-KR" altLang="en-US" sz="1000" kern="0" spc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학점 이상 이수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157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일반</a:t>
                      </a:r>
                      <a:endParaRPr lang="ko-KR" altLang="en-US" sz="1000" b="1" kern="0" spc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에너지신산업 일반</a:t>
                      </a:r>
                      <a:endParaRPr lang="ko-KR" altLang="en-US" sz="1000" kern="0" spc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트랙 및 레벨과 상관없이 </a:t>
                      </a:r>
                      <a:r>
                        <a:rPr lang="en-US" altLang="ko-KR" sz="1000" kern="0" spc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</a:t>
                      </a:r>
                      <a:r>
                        <a:rPr lang="ko-KR" altLang="en-US" sz="1000" kern="0" spc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학점 이상 이수</a:t>
                      </a:r>
                      <a:endParaRPr lang="ko-KR" altLang="en-US" sz="1000" kern="0" spc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9067">
                <a:tc>
                  <a:txBody>
                    <a:bodyPr/>
                    <a:lstStyle/>
                    <a:p>
                      <a:pPr marL="0" marR="0" indent="0" algn="ctr" defTabSz="914354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kern="0" spc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에너지신산업 전공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총 </a:t>
                      </a:r>
                      <a:r>
                        <a:rPr lang="en-US" altLang="ko-KR" sz="1000" kern="0" spc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27</a:t>
                      </a:r>
                      <a:r>
                        <a:rPr lang="ko-KR" altLang="en-US" sz="1000" kern="0" spc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학점 이상 취득</a:t>
                      </a:r>
                    </a:p>
                    <a:p>
                      <a:pPr marL="93663" marR="0" indent="-93663" algn="l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· </a:t>
                      </a:r>
                      <a:r>
                        <a:rPr lang="ko-KR" altLang="en-US" sz="1000" kern="0" spc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단 취득 학점 중 중급 및 고급에서 </a:t>
                      </a:r>
                      <a:r>
                        <a:rPr lang="en-US" altLang="ko-KR" sz="1000" kern="0" spc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</a:t>
                      </a:r>
                      <a:r>
                        <a:rPr lang="ko-KR" altLang="en-US" sz="1000" kern="0" spc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학점 이상을 이수해야 함</a:t>
                      </a:r>
                      <a:endParaRPr lang="ko-KR" altLang="en-US" sz="1000" kern="0" spc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사업단장 명의의 에너지신산업 전공 인증서 발급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2786881737"/>
                  </a:ext>
                </a:extLst>
              </a:tr>
            </a:tbl>
          </a:graphicData>
        </a:graphic>
      </p:graphicFrame>
      <p:grpSp>
        <p:nvGrpSpPr>
          <p:cNvPr id="12" name="그룹 11"/>
          <p:cNvGrpSpPr/>
          <p:nvPr/>
        </p:nvGrpSpPr>
        <p:grpSpPr>
          <a:xfrm>
            <a:off x="7846614" y="655891"/>
            <a:ext cx="3996140" cy="2332992"/>
            <a:chOff x="7906999" y="395742"/>
            <a:chExt cx="3996140" cy="2332992"/>
          </a:xfrm>
        </p:grpSpPr>
        <p:grpSp>
          <p:nvGrpSpPr>
            <p:cNvPr id="10" name="그룹 9"/>
            <p:cNvGrpSpPr/>
            <p:nvPr/>
          </p:nvGrpSpPr>
          <p:grpSpPr>
            <a:xfrm>
              <a:off x="7906999" y="395742"/>
              <a:ext cx="3996140" cy="720360"/>
              <a:chOff x="8044386" y="447512"/>
              <a:chExt cx="3996140" cy="720360"/>
            </a:xfrm>
          </p:grpSpPr>
          <p:sp>
            <p:nvSpPr>
              <p:cNvPr id="9" name="모서리가 둥근 직사각형 8"/>
              <p:cNvSpPr/>
              <p:nvPr/>
            </p:nvSpPr>
            <p:spPr>
              <a:xfrm>
                <a:off x="8044386" y="665812"/>
                <a:ext cx="3996140" cy="50206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fontAlgn="base" latinLnBrk="0">
                  <a:spcAft>
                    <a:spcPts val="800"/>
                  </a:spcAft>
                </a:pPr>
                <a:r>
                  <a:rPr lang="ko-KR" altLang="en-US" sz="1000" kern="0" spc="-4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마이크로디그리 과정을 통하여 연 </a:t>
                </a:r>
                <a:r>
                  <a:rPr lang="en-US" altLang="ko-KR" sz="1000" kern="0" spc="-4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2,000</a:t>
                </a:r>
                <a:r>
                  <a:rPr lang="ko-KR" altLang="en-US" sz="1000" kern="0" spc="-4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여명의 다양한 전공의 학생들</a:t>
                </a:r>
              </a:p>
            </p:txBody>
          </p:sp>
          <p:sp>
            <p:nvSpPr>
              <p:cNvPr id="2" name="모서리가 둥근 직사각형 1"/>
              <p:cNvSpPr/>
              <p:nvPr/>
            </p:nvSpPr>
            <p:spPr>
              <a:xfrm>
                <a:off x="8156529" y="447512"/>
                <a:ext cx="836762" cy="280493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>
                    <a:solidFill>
                      <a:schemeClr val="bg1">
                        <a:lumMod val="9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초급과정</a:t>
                </a:r>
              </a:p>
            </p:txBody>
          </p:sp>
        </p:grpSp>
        <p:grpSp>
          <p:nvGrpSpPr>
            <p:cNvPr id="13" name="그룹 12"/>
            <p:cNvGrpSpPr/>
            <p:nvPr/>
          </p:nvGrpSpPr>
          <p:grpSpPr>
            <a:xfrm>
              <a:off x="7906999" y="1204701"/>
              <a:ext cx="3996140" cy="720360"/>
              <a:chOff x="8044386" y="447512"/>
              <a:chExt cx="3996140" cy="720360"/>
            </a:xfrm>
          </p:grpSpPr>
          <p:sp>
            <p:nvSpPr>
              <p:cNvPr id="14" name="모서리가 둥근 직사각형 13"/>
              <p:cNvSpPr/>
              <p:nvPr/>
            </p:nvSpPr>
            <p:spPr>
              <a:xfrm>
                <a:off x="8044386" y="665812"/>
                <a:ext cx="3996140" cy="502060"/>
              </a:xfrm>
              <a:prstGeom prst="roundRect">
                <a:avLst/>
              </a:prstGeom>
              <a:ln>
                <a:solidFill>
                  <a:srgbClr val="58A7D8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fontAlgn="base" latinLnBrk="0">
                  <a:spcAft>
                    <a:spcPts val="800"/>
                  </a:spcAft>
                </a:pPr>
                <a:r>
                  <a:rPr lang="ko-KR" altLang="en-US" sz="1000" kern="0" spc="-4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요소기술별 연 </a:t>
                </a:r>
                <a:r>
                  <a:rPr lang="en-US" altLang="ko-KR" sz="1000" kern="0" spc="-4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600</a:t>
                </a:r>
                <a:r>
                  <a:rPr lang="ko-KR" altLang="en-US" sz="1000" kern="0" spc="-4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명 이상의 이공계 소양을 갖춘 학생들</a:t>
                </a:r>
              </a:p>
            </p:txBody>
          </p:sp>
          <p:sp>
            <p:nvSpPr>
              <p:cNvPr id="15" name="모서리가 둥근 직사각형 14"/>
              <p:cNvSpPr/>
              <p:nvPr/>
            </p:nvSpPr>
            <p:spPr>
              <a:xfrm>
                <a:off x="8156529" y="447512"/>
                <a:ext cx="836762" cy="280493"/>
              </a:xfrm>
              <a:prstGeom prst="roundRect">
                <a:avLst/>
              </a:prstGeom>
              <a:solidFill>
                <a:srgbClr val="58A7D8"/>
              </a:solidFill>
              <a:ln>
                <a:solidFill>
                  <a:srgbClr val="58A7D8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>
                    <a:solidFill>
                      <a:schemeClr val="bg1">
                        <a:lumMod val="9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중급과정</a:t>
                </a:r>
              </a:p>
            </p:txBody>
          </p:sp>
        </p:grpSp>
        <p:grpSp>
          <p:nvGrpSpPr>
            <p:cNvPr id="16" name="그룹 15"/>
            <p:cNvGrpSpPr/>
            <p:nvPr/>
          </p:nvGrpSpPr>
          <p:grpSpPr>
            <a:xfrm>
              <a:off x="7906999" y="2008374"/>
              <a:ext cx="3996140" cy="720360"/>
              <a:chOff x="8044386" y="447512"/>
              <a:chExt cx="3996140" cy="720360"/>
            </a:xfrm>
          </p:grpSpPr>
          <p:sp>
            <p:nvSpPr>
              <p:cNvPr id="17" name="모서리가 둥근 직사각형 16"/>
              <p:cNvSpPr/>
              <p:nvPr/>
            </p:nvSpPr>
            <p:spPr>
              <a:xfrm>
                <a:off x="8044386" y="665812"/>
                <a:ext cx="3996140" cy="50206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A347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ase" latinLnBrk="0">
                  <a:spcAft>
                    <a:spcPts val="800"/>
                  </a:spcAft>
                </a:pPr>
                <a:r>
                  <a:rPr lang="ko-KR" altLang="en-US" sz="1000" kern="0" spc="-4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부전공</a:t>
                </a:r>
                <a:r>
                  <a:rPr lang="en-US" altLang="ko-KR" sz="1000" kern="0" spc="-4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, </a:t>
                </a:r>
                <a:r>
                  <a:rPr lang="ko-KR" altLang="en-US" sz="1000" kern="0" spc="-4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복수전공</a:t>
                </a:r>
                <a:r>
                  <a:rPr lang="en-US" altLang="ko-KR" sz="1000" kern="0" spc="-4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, </a:t>
                </a:r>
                <a:r>
                  <a:rPr lang="ko-KR" altLang="en-US" sz="1000" kern="0" spc="-4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학석사연계과정 등을 통하여 연 </a:t>
                </a:r>
                <a:r>
                  <a:rPr lang="en-US" altLang="ko-KR" sz="1000" kern="0" spc="-4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400</a:t>
                </a:r>
                <a:r>
                  <a:rPr lang="ko-KR" altLang="en-US" sz="1000" kern="0" spc="-4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명 이상</a:t>
                </a:r>
              </a:p>
            </p:txBody>
          </p:sp>
          <p:sp>
            <p:nvSpPr>
              <p:cNvPr id="18" name="모서리가 둥근 직사각형 17"/>
              <p:cNvSpPr/>
              <p:nvPr/>
            </p:nvSpPr>
            <p:spPr>
              <a:xfrm>
                <a:off x="8156529" y="447512"/>
                <a:ext cx="836762" cy="280493"/>
              </a:xfrm>
              <a:prstGeom prst="roundRect">
                <a:avLst/>
              </a:prstGeom>
              <a:ln>
                <a:solidFill>
                  <a:srgbClr val="0A347C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>
                    <a:solidFill>
                      <a:schemeClr val="bg1">
                        <a:lumMod val="9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고급과정</a:t>
                </a:r>
              </a:p>
            </p:txBody>
          </p:sp>
        </p:grpSp>
      </p:grpSp>
      <p:sp>
        <p:nvSpPr>
          <p:cNvPr id="20" name="모서리가 둥근 직사각형 19"/>
          <p:cNvSpPr/>
          <p:nvPr/>
        </p:nvSpPr>
        <p:spPr>
          <a:xfrm>
            <a:off x="412029" y="3091971"/>
            <a:ext cx="3547053" cy="274965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마이크로디그리 및 에너지신산업 전공 인증</a:t>
            </a:r>
          </a:p>
        </p:txBody>
      </p:sp>
    </p:spTree>
    <p:extLst>
      <p:ext uri="{BB962C8B-B14F-4D97-AF65-F5344CB8AC3E}">
        <p14:creationId xmlns:p14="http://schemas.microsoft.com/office/powerpoint/2010/main" val="131627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텍스트 개체 틀 1">
            <a:extLst>
              <a:ext uri="{FF2B5EF4-FFF2-40B4-BE49-F238E27FC236}">
                <a16:creationId xmlns:a16="http://schemas.microsoft.com/office/drawing/2014/main" id="{553A0A9D-EB8A-452A-94EC-9EC2638DB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640" y="2516899"/>
            <a:ext cx="11448720" cy="1824203"/>
          </a:xfrm>
        </p:spPr>
        <p:txBody>
          <a:bodyPr anchor="ctr"/>
          <a:lstStyle/>
          <a:p>
            <a:pPr marL="0" indent="0">
              <a:lnSpc>
                <a:spcPct val="150000"/>
              </a:lnSpc>
            </a:pP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디지털 및 에너지 대전환 시대에 에너지신산업 분야의 미래를 이끌어갈 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50000"/>
              </a:lnSpc>
            </a:pP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핵심인재의 성공적인 양성을 위하여 많은 관심과 협력을 부탁드립니다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0" indent="0">
              <a:lnSpc>
                <a:spcPct val="150000"/>
              </a:lnSpc>
            </a:pP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감사합니다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72709EDF-0078-4302-B5E1-3BA7DC26B058}"/>
              </a:ext>
            </a:extLst>
          </p:cNvPr>
          <p:cNvCxnSpPr>
            <a:cxnSpLocks/>
          </p:cNvCxnSpPr>
          <p:nvPr/>
        </p:nvCxnSpPr>
        <p:spPr>
          <a:xfrm>
            <a:off x="2152951" y="689331"/>
            <a:ext cx="0" cy="6592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ACBD591F-65C8-4BC4-8140-9321642F1C58}"/>
              </a:ext>
            </a:extLst>
          </p:cNvPr>
          <p:cNvCxnSpPr>
            <a:cxnSpLocks/>
          </p:cNvCxnSpPr>
          <p:nvPr/>
        </p:nvCxnSpPr>
        <p:spPr>
          <a:xfrm>
            <a:off x="3739804" y="689331"/>
            <a:ext cx="0" cy="6592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182C7398-8445-4DF1-9F8B-6CDF7AED932B}"/>
              </a:ext>
            </a:extLst>
          </p:cNvPr>
          <p:cNvCxnSpPr>
            <a:cxnSpLocks/>
          </p:cNvCxnSpPr>
          <p:nvPr/>
        </p:nvCxnSpPr>
        <p:spPr>
          <a:xfrm>
            <a:off x="5326656" y="689331"/>
            <a:ext cx="0" cy="6592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F0BFEA61-253C-43B5-926D-32051C398BFE}"/>
              </a:ext>
            </a:extLst>
          </p:cNvPr>
          <p:cNvCxnSpPr>
            <a:cxnSpLocks/>
          </p:cNvCxnSpPr>
          <p:nvPr/>
        </p:nvCxnSpPr>
        <p:spPr>
          <a:xfrm>
            <a:off x="6903261" y="689331"/>
            <a:ext cx="0" cy="6592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8BCABD90-D200-45F5-8AB3-7F35793855D4}"/>
              </a:ext>
            </a:extLst>
          </p:cNvPr>
          <p:cNvCxnSpPr>
            <a:cxnSpLocks/>
          </p:cNvCxnSpPr>
          <p:nvPr/>
        </p:nvCxnSpPr>
        <p:spPr>
          <a:xfrm>
            <a:off x="8500361" y="689331"/>
            <a:ext cx="0" cy="6592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248142C5-4F2C-4477-90A5-91413771A4BB}"/>
              </a:ext>
            </a:extLst>
          </p:cNvPr>
          <p:cNvCxnSpPr>
            <a:cxnSpLocks/>
          </p:cNvCxnSpPr>
          <p:nvPr/>
        </p:nvCxnSpPr>
        <p:spPr>
          <a:xfrm>
            <a:off x="10075393" y="689331"/>
            <a:ext cx="0" cy="6592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고려대학교, 한 계단 순위 상승하며 '선두' 차지... 2020년 9월 대학교 브랜드평판 1위 - 미래한국 Weekly">
            <a:extLst>
              <a:ext uri="{FF2B5EF4-FFF2-40B4-BE49-F238E27FC236}">
                <a16:creationId xmlns:a16="http://schemas.microsoft.com/office/drawing/2014/main" id="{E2F39AFC-2D20-4DAA-B6F5-3383819222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070"/>
          <a:stretch/>
        </p:blipFill>
        <p:spPr bwMode="auto">
          <a:xfrm>
            <a:off x="967927" y="562399"/>
            <a:ext cx="759208" cy="92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서울대학교 - 리브레 위키">
            <a:extLst>
              <a:ext uri="{FF2B5EF4-FFF2-40B4-BE49-F238E27FC236}">
                <a16:creationId xmlns:a16="http://schemas.microsoft.com/office/drawing/2014/main" id="{562D5C8D-BF82-4A49-8585-030C48BDC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025" y="675270"/>
            <a:ext cx="670617" cy="69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심볼&amp;로고 - 한양대학교">
            <a:extLst>
              <a:ext uri="{FF2B5EF4-FFF2-40B4-BE49-F238E27FC236}">
                <a16:creationId xmlns:a16="http://schemas.microsoft.com/office/drawing/2014/main" id="{8A88BE1D-08D0-4099-A64F-DA422A173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401" y="675270"/>
            <a:ext cx="698052" cy="69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강원대학교 - YouTube">
            <a:extLst>
              <a:ext uri="{FF2B5EF4-FFF2-40B4-BE49-F238E27FC236}">
                <a16:creationId xmlns:a16="http://schemas.microsoft.com/office/drawing/2014/main" id="{40DB0801-793E-45D0-9F59-BC1BCD62B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957" y="644691"/>
            <a:ext cx="759208" cy="75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전북대학교 - 위키백과, 우리 모두의 백과사전">
            <a:extLst>
              <a:ext uri="{FF2B5EF4-FFF2-40B4-BE49-F238E27FC236}">
                <a16:creationId xmlns:a16="http://schemas.microsoft.com/office/drawing/2014/main" id="{76954765-A812-4D5B-85C2-44571AFE9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454" y="675270"/>
            <a:ext cx="698052" cy="69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부산대 plato] 부산대학교 plato 바로가기, 부산대 플라토 주소">
            <a:extLst>
              <a:ext uri="{FF2B5EF4-FFF2-40B4-BE49-F238E27FC236}">
                <a16:creationId xmlns:a16="http://schemas.microsoft.com/office/drawing/2014/main" id="{F18EA068-4B45-46E4-830D-C35421AEE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037" y="687240"/>
            <a:ext cx="670617" cy="67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경남정보대학교 - 나무위키">
            <a:extLst>
              <a:ext uri="{FF2B5EF4-FFF2-40B4-BE49-F238E27FC236}">
                <a16:creationId xmlns:a16="http://schemas.microsoft.com/office/drawing/2014/main" id="{FB0DDE2B-7775-4DC0-9876-DD7D5EAB2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419" y="645922"/>
            <a:ext cx="762004" cy="75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92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B6EDF508-2733-4C64-9E25-5F839C90A8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" t="11715" r="72596" b="12696"/>
          <a:stretch/>
        </p:blipFill>
        <p:spPr>
          <a:xfrm>
            <a:off x="5707435" y="1839120"/>
            <a:ext cx="932800" cy="1134673"/>
          </a:xfrm>
          <a:prstGeom prst="rect">
            <a:avLst/>
          </a:prstGeom>
        </p:spPr>
      </p:pic>
      <p:pic>
        <p:nvPicPr>
          <p:cNvPr id="7" name="Picture 10" descr="한양대학교 ERICA/ERICA 소식] 한양대학교의 상징과 그 의미를 알아보자 : 네이버 블로그">
            <a:extLst>
              <a:ext uri="{FF2B5EF4-FFF2-40B4-BE49-F238E27FC236}">
                <a16:creationId xmlns:a16="http://schemas.microsoft.com/office/drawing/2014/main" id="{3CB89F73-E641-433A-8D7F-F80E1F5EF5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1" r="18959" b="33127"/>
          <a:stretch/>
        </p:blipFill>
        <p:spPr bwMode="auto">
          <a:xfrm>
            <a:off x="2748960" y="1919559"/>
            <a:ext cx="976811" cy="97379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C7BEBCC5-1692-424B-884B-10F3922F02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0964" y="1924797"/>
            <a:ext cx="951277" cy="963319"/>
          </a:xfrm>
          <a:prstGeom prst="ellipse">
            <a:avLst/>
          </a:prstGeom>
          <a:solidFill>
            <a:schemeClr val="bg1"/>
          </a:solidFill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34DE394F-2A38-4A4D-949F-2828B9CB2B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5428" y="1933076"/>
            <a:ext cx="946761" cy="946761"/>
          </a:xfrm>
          <a:prstGeom prst="ellipse">
            <a:avLst/>
          </a:prstGeom>
          <a:solidFill>
            <a:schemeClr val="bg1"/>
          </a:solidFill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8E08AFB3-DF01-46A6-96EF-8E2C80D837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7380" y="1905229"/>
            <a:ext cx="1002453" cy="1002453"/>
          </a:xfrm>
          <a:prstGeom prst="rect">
            <a:avLst/>
          </a:prstGeom>
        </p:spPr>
      </p:pic>
      <p:pic>
        <p:nvPicPr>
          <p:cNvPr id="1026" name="Picture 2" descr="서울대마크 ai 서울대학교로고 일러스트 - Urbanbrush">
            <a:extLst>
              <a:ext uri="{FF2B5EF4-FFF2-40B4-BE49-F238E27FC236}">
                <a16:creationId xmlns:a16="http://schemas.microsoft.com/office/drawing/2014/main" id="{34A273F3-9E99-48FB-B61A-FA0F04FB5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08" y="1844099"/>
            <a:ext cx="1127760" cy="112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경남정보대학교 입학전형 안내 경남정보대학교 입학전형 안내">
            <a:extLst>
              <a:ext uri="{FF2B5EF4-FFF2-40B4-BE49-F238E27FC236}">
                <a16:creationId xmlns:a16="http://schemas.microsoft.com/office/drawing/2014/main" id="{02705805-2F8A-4303-A48E-909ABC3CF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5027" y="1906393"/>
            <a:ext cx="99568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22286" y="3696764"/>
            <a:ext cx="101030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altLang="ko-KR" sz="4000" b="1" spc="-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『</a:t>
            </a:r>
            <a:r>
              <a:rPr lang="ko-KR" altLang="en-US" sz="4000" b="1" spc="-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디지털 신기술 인재양성 혁신공유대학 사업</a:t>
            </a:r>
            <a:r>
              <a:rPr lang="en-US" altLang="ko-KR" sz="4000" b="1" spc="-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』</a:t>
            </a:r>
          </a:p>
          <a:p>
            <a:pPr algn="ctr">
              <a:spcAft>
                <a:spcPts val="1200"/>
              </a:spcAft>
            </a:pPr>
            <a:r>
              <a:rPr lang="ko-KR" altLang="en-US" sz="4000" b="1" spc="-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에너지신산업 분야 교육과정</a:t>
            </a:r>
            <a:r>
              <a:rPr lang="en-US" altLang="ko-KR" sz="4000" b="1" spc="-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4000" b="1" spc="-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학사제도 소개</a:t>
            </a:r>
            <a:endParaRPr lang="en-US" altLang="ko-KR" sz="4000" b="1" spc="-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41" y="1830494"/>
            <a:ext cx="1196644" cy="1138317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334" y="1839120"/>
            <a:ext cx="1146050" cy="113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48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114300" y="1104900"/>
            <a:ext cx="11934825" cy="5600700"/>
          </a:xfrm>
          <a:prstGeom prst="roundRect">
            <a:avLst>
              <a:gd name="adj" fmla="val 20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33" y="1213894"/>
            <a:ext cx="5607171" cy="515158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976" y="1450717"/>
            <a:ext cx="5953332" cy="49147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37509" y="402984"/>
            <a:ext cx="68796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ko-KR" altLang="en-US" sz="2400" dirty="0" smtClean="0"/>
              <a:t>에너지신산업 혁신공유대학사업단 행정조직 소개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4967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82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ction Break Slide Master">
  <a:themeElements>
    <a:clrScheme name="korea univ.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3E1DC"/>
      </a:accent1>
      <a:accent2>
        <a:srgbClr val="530003"/>
      </a:accent2>
      <a:accent3>
        <a:srgbClr val="8B0028"/>
      </a:accent3>
      <a:accent4>
        <a:srgbClr val="21864A"/>
      </a:accent4>
      <a:accent5>
        <a:srgbClr val="412B88"/>
      </a:accent5>
      <a:accent6>
        <a:srgbClr val="E15C7C"/>
      </a:accent6>
      <a:hlink>
        <a:srgbClr val="E1DA00"/>
      </a:hlink>
      <a:folHlink>
        <a:srgbClr val="F3702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ver and End Slide Master">
  <a:themeElements>
    <a:clrScheme name="korea univ.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3E1DC"/>
      </a:accent1>
      <a:accent2>
        <a:srgbClr val="530003"/>
      </a:accent2>
      <a:accent3>
        <a:srgbClr val="8B0028"/>
      </a:accent3>
      <a:accent4>
        <a:srgbClr val="21864A"/>
      </a:accent4>
      <a:accent5>
        <a:srgbClr val="412B88"/>
      </a:accent5>
      <a:accent6>
        <a:srgbClr val="E15C7C"/>
      </a:accent6>
      <a:hlink>
        <a:srgbClr val="E1DA00"/>
      </a:hlink>
      <a:folHlink>
        <a:srgbClr val="F3702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1842</TotalTime>
  <Words>1249</Words>
  <Application>Microsoft Office PowerPoint</Application>
  <PresentationFormat>와이드스크린</PresentationFormat>
  <Paragraphs>292</Paragraphs>
  <Slides>36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36</vt:i4>
      </vt:variant>
    </vt:vector>
  </HeadingPairs>
  <TitlesOfParts>
    <vt:vector size="46" baseType="lpstr">
      <vt:lpstr>Arial Unicode MS</vt:lpstr>
      <vt:lpstr>고려대학교B</vt:lpstr>
      <vt:lpstr>고려대학교M</vt:lpstr>
      <vt:lpstr>나눔바른고딕</vt:lpstr>
      <vt:lpstr>맑은 고딕</vt:lpstr>
      <vt:lpstr>함초롬바탕</vt:lpstr>
      <vt:lpstr>Arial</vt:lpstr>
      <vt:lpstr>Calibri</vt:lpstr>
      <vt:lpstr>Section Break Slide Master</vt:lpstr>
      <vt:lpstr>Cover and End Slide Master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Kyungrock Paik</dc:creator>
  <cp:lastModifiedBy>KOREA</cp:lastModifiedBy>
  <cp:revision>273</cp:revision>
  <cp:lastPrinted>2021-10-18T05:50:35Z</cp:lastPrinted>
  <dcterms:created xsi:type="dcterms:W3CDTF">2020-04-20T02:07:41Z</dcterms:created>
  <dcterms:modified xsi:type="dcterms:W3CDTF">2021-11-26T05:43:35Z</dcterms:modified>
</cp:coreProperties>
</file>